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5"/>
  </p:notesMasterIdLst>
  <p:sldIdLst>
    <p:sldId id="411" r:id="rId7"/>
    <p:sldId id="420" r:id="rId8"/>
    <p:sldId id="412" r:id="rId9"/>
    <p:sldId id="424" r:id="rId10"/>
    <p:sldId id="414" r:id="rId11"/>
    <p:sldId id="425" r:id="rId12"/>
    <p:sldId id="426" r:id="rId13"/>
    <p:sldId id="427" r:id="rId14"/>
  </p:sldIdLst>
  <p:sldSz cx="7772400" cy="10058400"/>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
          <p15:clr>
            <a:srgbClr val="A4A3A4"/>
          </p15:clr>
        </p15:guide>
        <p15:guide id="2" orient="horz" pos="6192">
          <p15:clr>
            <a:srgbClr val="A4A3A4"/>
          </p15:clr>
        </p15:guide>
        <p15:guide id="3" orient="horz" pos="2592">
          <p15:clr>
            <a:srgbClr val="A4A3A4"/>
          </p15:clr>
        </p15:guide>
        <p15:guide id="4" orient="horz" pos="1536">
          <p15:clr>
            <a:srgbClr val="A4A3A4"/>
          </p15:clr>
        </p15:guide>
        <p15:guide id="5" orient="horz" pos="2880">
          <p15:clr>
            <a:srgbClr val="A4A3A4"/>
          </p15:clr>
        </p15:guide>
        <p15:guide id="6" orient="horz" pos="4224">
          <p15:clr>
            <a:srgbClr val="A4A3A4"/>
          </p15:clr>
        </p15:guide>
        <p15:guide id="7" orient="horz" pos="5808">
          <p15:clr>
            <a:srgbClr val="A4A3A4"/>
          </p15:clr>
        </p15:guide>
        <p15:guide id="8" orient="horz" pos="1872">
          <p15:clr>
            <a:srgbClr val="A4A3A4"/>
          </p15:clr>
        </p15:guide>
        <p15:guide id="9" orient="horz" pos="918">
          <p15:clr>
            <a:srgbClr val="A4A3A4"/>
          </p15:clr>
        </p15:guide>
        <p15:guide id="10" orient="horz" pos="744">
          <p15:clr>
            <a:srgbClr val="A4A3A4"/>
          </p15:clr>
        </p15:guide>
        <p15:guide id="11" pos="4464">
          <p15:clr>
            <a:srgbClr val="A4A3A4"/>
          </p15:clr>
        </p15:guide>
        <p15:guide id="12" pos="492">
          <p15:clr>
            <a:srgbClr val="A4A3A4"/>
          </p15:clr>
        </p15:guide>
        <p15:guide id="13" pos="2448">
          <p15:clr>
            <a:srgbClr val="A4A3A4"/>
          </p15:clr>
        </p15:guide>
        <p15:guide id="14" pos="2160">
          <p15:clr>
            <a:srgbClr val="A4A3A4"/>
          </p15:clr>
        </p15:guide>
        <p15:guide id="15" pos="4752">
          <p15:clr>
            <a:srgbClr val="A4A3A4"/>
          </p15:clr>
        </p15:guide>
        <p15:guide id="16" pos="144">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6C6F70"/>
    <a:srgbClr val="868785"/>
    <a:srgbClr val="999999"/>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5157" autoAdjust="0"/>
  </p:normalViewPr>
  <p:slideViewPr>
    <p:cSldViewPr snapToGrid="0" showGuides="1">
      <p:cViewPr varScale="1">
        <p:scale>
          <a:sx n="76" d="100"/>
          <a:sy n="76" d="100"/>
        </p:scale>
        <p:origin x="2880" y="108"/>
      </p:cViewPr>
      <p:guideLst>
        <p:guide orient="horz" pos="288"/>
        <p:guide orient="horz" pos="6192"/>
        <p:guide orient="horz" pos="2592"/>
        <p:guide orient="horz" pos="1536"/>
        <p:guide orient="horz" pos="2880"/>
        <p:guide orient="horz" pos="4224"/>
        <p:guide orient="horz" pos="5808"/>
        <p:guide orient="horz" pos="1872"/>
        <p:guide orient="horz" pos="918"/>
        <p:guide orient="horz" pos="744"/>
        <p:guide pos="4464"/>
        <p:guide pos="492"/>
        <p:guide pos="2448"/>
        <p:guide pos="2160"/>
        <p:guide pos="4752"/>
        <p:guide pos="14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3640"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E54F84A-E74F-434A-BE75-F54B1A5857EB}" type="datetimeFigureOut">
              <a:rPr lang="en-US"/>
              <a:pPr>
                <a:defRPr/>
              </a:pPr>
              <a:t>7/19/2018</a:t>
            </a:fld>
            <a:endParaRPr lang="en-US"/>
          </a:p>
        </p:txBody>
      </p:sp>
      <p:sp>
        <p:nvSpPr>
          <p:cNvPr id="4" name="Slide Image Placeholder 3"/>
          <p:cNvSpPr>
            <a:spLocks noGrp="1" noRot="1" noChangeAspect="1"/>
          </p:cNvSpPr>
          <p:nvPr>
            <p:ph type="sldImg" idx="2"/>
          </p:nvPr>
        </p:nvSpPr>
        <p:spPr>
          <a:xfrm>
            <a:off x="2082800" y="696913"/>
            <a:ext cx="26924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EA9A900-87C7-4DE4-AF14-0FA39E437170}" type="slidenum">
              <a:rPr lang="en-US"/>
              <a:pPr>
                <a:defRPr/>
              </a:pPr>
              <a:t>‹#›</a:t>
            </a:fld>
            <a:endParaRPr lang="en-US"/>
          </a:p>
        </p:txBody>
      </p:sp>
    </p:spTree>
    <p:extLst>
      <p:ext uri="{BB962C8B-B14F-4D97-AF65-F5344CB8AC3E}">
        <p14:creationId xmlns:p14="http://schemas.microsoft.com/office/powerpoint/2010/main" val="4123285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B9834-7E64-44C1-8C1E-AAB989C5CC69}"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B9834-7E64-44C1-8C1E-AAB989C5CC69}" type="slidenum">
              <a:rPr lang="en-US" smtClean="0"/>
              <a:pPr fontAlgn="base">
                <a:spcBef>
                  <a:spcPct val="0"/>
                </a:spcBef>
                <a:spcAft>
                  <a:spcPct val="0"/>
                </a:spcAft>
                <a:defRPr/>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ACFA8F-4119-4855-B864-73977504E343}" type="datetimeFigureOut">
              <a:rPr lang="en-US"/>
              <a:pPr>
                <a:defRPr/>
              </a:pPr>
              <a:t>7/19/2018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7AE892-31E3-4FDC-90E2-75DEECFE8C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1"/>
          <p:cNvSpPr txBox="1">
            <a:spLocks/>
          </p:cNvSpPr>
          <p:nvPr userDrawn="1"/>
        </p:nvSpPr>
        <p:spPr>
          <a:xfrm>
            <a:off x="1036638" y="0"/>
            <a:ext cx="6605587" cy="587375"/>
          </a:xfrm>
          <a:prstGeom prst="rect">
            <a:avLst/>
          </a:prstGeom>
        </p:spPr>
        <p:txBody>
          <a:bodyPr anchor="ctr">
            <a:normAutofit/>
          </a:bodyPr>
          <a:lstStyle/>
          <a:p>
            <a:pPr algn="r" fontAlgn="auto">
              <a:spcBef>
                <a:spcPct val="50000"/>
              </a:spcBef>
              <a:spcAft>
                <a:spcPts val="0"/>
              </a:spcAft>
              <a:defRPr/>
            </a:pPr>
            <a:endParaRPr lang="en-US" sz="2400" i="1" dirty="0">
              <a:solidFill>
                <a:schemeClr val="bg1"/>
              </a:solidFill>
              <a:latin typeface="Arial" pitchFamily="34" charset="0"/>
              <a:ea typeface="+mj-ea"/>
              <a:cs typeface="Arial" pitchFamily="34" charset="0"/>
            </a:endParaRPr>
          </a:p>
        </p:txBody>
      </p:sp>
      <p:sp>
        <p:nvSpPr>
          <p:cNvPr id="6" name="TextBox 5"/>
          <p:cNvSpPr txBox="1"/>
          <p:nvPr userDrawn="1"/>
        </p:nvSpPr>
        <p:spPr>
          <a:xfrm>
            <a:off x="6155482" y="9629745"/>
            <a:ext cx="1390124" cy="200055"/>
          </a:xfrm>
          <a:prstGeom prst="rect">
            <a:avLst/>
          </a:prstGeom>
          <a:noFill/>
        </p:spPr>
        <p:txBody>
          <a:bodyPr wrap="none">
            <a:spAutoFit/>
          </a:bodyPr>
          <a:lstStyle/>
          <a:p>
            <a:pPr algn="r" fontAlgn="auto">
              <a:spcBef>
                <a:spcPts val="0"/>
              </a:spcBef>
              <a:spcAft>
                <a:spcPts val="0"/>
              </a:spcAft>
              <a:defRPr/>
            </a:pPr>
            <a:r>
              <a:rPr lang="en-US" sz="700" dirty="0">
                <a:solidFill>
                  <a:srgbClr val="6C6F70"/>
                </a:solidFill>
                <a:latin typeface="Arial" pitchFamily="34" charset="0"/>
                <a:cs typeface="Arial" pitchFamily="34" charset="0"/>
              </a:rPr>
              <a:t>page </a:t>
            </a:r>
            <a:fld id="{34F38E98-E814-42D9-8394-0BB1491C5F66}" type="slidenum">
              <a:rPr lang="en-US" sz="700" smtClean="0">
                <a:solidFill>
                  <a:srgbClr val="6C6F70"/>
                </a:solidFill>
                <a:latin typeface="Arial" pitchFamily="34" charset="0"/>
                <a:cs typeface="Arial" pitchFamily="34" charset="0"/>
              </a:rPr>
              <a:pPr algn="r" fontAlgn="auto">
                <a:spcBef>
                  <a:spcPts val="0"/>
                </a:spcBef>
                <a:spcAft>
                  <a:spcPts val="0"/>
                </a:spcAft>
                <a:defRPr/>
              </a:pPr>
              <a:t>‹#›</a:t>
            </a:fld>
            <a:r>
              <a:rPr lang="en-US" sz="700" dirty="0">
                <a:solidFill>
                  <a:srgbClr val="6C6F70"/>
                </a:solidFill>
                <a:latin typeface="Arial" pitchFamily="34" charset="0"/>
                <a:cs typeface="Arial" pitchFamily="34" charset="0"/>
              </a:rPr>
              <a:t>  |  Alight by turnstone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008B4F-4938-4A33-A550-6B8176391880}" type="datetimeFigureOut">
              <a:rPr lang="en-US"/>
              <a:pPr>
                <a:defRPr/>
              </a:pPr>
              <a:t>7/19/2018</a:t>
            </a:fld>
            <a:endParaRPr 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8BE27C-CD6A-46EE-930B-F66464347F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yturnstone.com/products/lounge-furniture/alight-bench-ottom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ctrTitle" idx="4294967295"/>
          </p:nvPr>
        </p:nvSpPr>
        <p:spPr>
          <a:xfrm>
            <a:off x="1012825" y="2963863"/>
            <a:ext cx="6607175" cy="1379537"/>
          </a:xfrm>
        </p:spPr>
        <p:txBody>
          <a:bodyPr/>
          <a:lstStyle/>
          <a:p>
            <a:pPr algn="r" eaLnBrk="1" hangingPunct="1">
              <a:spcBef>
                <a:spcPct val="50000"/>
              </a:spcBef>
            </a:pPr>
            <a:r>
              <a:rPr lang="en-US" sz="1400" b="1" dirty="0">
                <a:solidFill>
                  <a:srgbClr val="191919"/>
                </a:solidFill>
                <a:latin typeface="Arial" pitchFamily="34" charset="0"/>
                <a:cs typeface="Arial" pitchFamily="34" charset="0"/>
              </a:rPr>
              <a:t>Alight</a:t>
            </a:r>
            <a:br>
              <a:rPr lang="en-US" sz="1000" baseline="30000" dirty="0">
                <a:solidFill>
                  <a:srgbClr val="868785"/>
                </a:solidFill>
                <a:latin typeface="Arial" pitchFamily="34" charset="0"/>
                <a:cs typeface="Arial" pitchFamily="34" charset="0"/>
              </a:rPr>
            </a:br>
            <a:r>
              <a:rPr lang="en-US" sz="1000" b="1" dirty="0">
                <a:solidFill>
                  <a:srgbClr val="6C6F70"/>
                </a:solidFill>
                <a:latin typeface="Arial" charset="0"/>
                <a:cs typeface="Arial" charset="0"/>
              </a:rPr>
              <a:t>SEATING</a:t>
            </a:r>
          </a:p>
        </p:txBody>
      </p:sp>
      <p:sp>
        <p:nvSpPr>
          <p:cNvPr id="7" name="TextBox 6"/>
          <p:cNvSpPr txBox="1"/>
          <p:nvPr/>
        </p:nvSpPr>
        <p:spPr>
          <a:xfrm>
            <a:off x="5715000" y="3962400"/>
            <a:ext cx="1854995" cy="246221"/>
          </a:xfrm>
          <a:prstGeom prst="rect">
            <a:avLst/>
          </a:prstGeom>
          <a:noFill/>
        </p:spPr>
        <p:txBody>
          <a:bodyPr wrap="none" rtlCol="0">
            <a:spAutoFit/>
          </a:bodyPr>
          <a:lstStyle/>
          <a:p>
            <a:r>
              <a:rPr lang="en-US" sz="1000" b="1" dirty="0">
                <a:solidFill>
                  <a:srgbClr val="6C6F70"/>
                </a:solidFill>
              </a:rPr>
              <a:t>Product Information Packet</a:t>
            </a:r>
          </a:p>
        </p:txBody>
      </p:sp>
      <p:sp>
        <p:nvSpPr>
          <p:cNvPr id="12" name="Rectangle 11"/>
          <p:cNvSpPr/>
          <p:nvPr/>
        </p:nvSpPr>
        <p:spPr>
          <a:xfrm>
            <a:off x="3124200" y="228600"/>
            <a:ext cx="4452256" cy="1981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Two covers </a:t>
            </a:r>
            <a:br>
              <a:rPr lang="en-US" b="1" dirty="0">
                <a:solidFill>
                  <a:schemeClr val="bg1"/>
                </a:solidFill>
              </a:rPr>
            </a:br>
            <a:r>
              <a:rPr lang="en-US" b="1" dirty="0">
                <a:solidFill>
                  <a:schemeClr val="bg1"/>
                </a:solidFill>
              </a:rPr>
              <a:t>to choose from, </a:t>
            </a:r>
            <a:br>
              <a:rPr lang="en-US" b="1" dirty="0">
                <a:solidFill>
                  <a:schemeClr val="bg1"/>
                </a:solidFill>
              </a:rPr>
            </a:br>
            <a:r>
              <a:rPr lang="en-US" b="1" dirty="0">
                <a:solidFill>
                  <a:schemeClr val="bg1"/>
                </a:solidFill>
              </a:rPr>
              <a:t>dependent upon how </a:t>
            </a:r>
            <a:br>
              <a:rPr lang="en-US" b="1" dirty="0">
                <a:solidFill>
                  <a:schemeClr val="bg1"/>
                </a:solidFill>
              </a:rPr>
            </a:br>
            <a:r>
              <a:rPr lang="en-US" b="1" dirty="0">
                <a:solidFill>
                  <a:schemeClr val="bg1"/>
                </a:solidFill>
              </a:rPr>
              <a:t>the document is being used. </a:t>
            </a:r>
            <a:br>
              <a:rPr lang="en-US" b="1" dirty="0">
                <a:solidFill>
                  <a:schemeClr val="bg1"/>
                </a:solidFill>
              </a:rPr>
            </a:br>
            <a:r>
              <a:rPr lang="en-US" b="1" dirty="0">
                <a:solidFill>
                  <a:schemeClr val="bg1"/>
                </a:solidFill>
              </a:rPr>
              <a:t>DELETE THIS BOX</a:t>
            </a:r>
          </a:p>
        </p:txBody>
      </p:sp>
      <p:pic>
        <p:nvPicPr>
          <p:cNvPr id="9" name="Picture 2" descr="http://www.steelcase.com/en/products/category/seating/multi-use-guest/alight/publishingimagesgallerylow/alight%20bann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76" r="4539"/>
          <a:stretch/>
        </p:blipFill>
        <p:spPr bwMode="auto">
          <a:xfrm>
            <a:off x="228599" y="4343400"/>
            <a:ext cx="732268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BEKAH\Logos\Turnstone-Logo\Turnst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314" y="9372600"/>
            <a:ext cx="1157486"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38800" y="5562600"/>
            <a:ext cx="1854995" cy="246221"/>
          </a:xfrm>
          <a:prstGeom prst="rect">
            <a:avLst/>
          </a:prstGeom>
          <a:noFill/>
        </p:spPr>
        <p:txBody>
          <a:bodyPr wrap="none" rtlCol="0">
            <a:spAutoFit/>
          </a:bodyPr>
          <a:lstStyle/>
          <a:p>
            <a:r>
              <a:rPr lang="en-US" sz="1000" b="1" dirty="0">
                <a:solidFill>
                  <a:srgbClr val="6C6F70"/>
                </a:solidFill>
              </a:rPr>
              <a:t>Product Information Packet</a:t>
            </a:r>
          </a:p>
        </p:txBody>
      </p:sp>
      <p:sp>
        <p:nvSpPr>
          <p:cNvPr id="8" name="Title 1"/>
          <p:cNvSpPr txBox="1">
            <a:spLocks/>
          </p:cNvSpPr>
          <p:nvPr/>
        </p:nvSpPr>
        <p:spPr>
          <a:xfrm>
            <a:off x="2436425" y="4648200"/>
            <a:ext cx="4975708" cy="457200"/>
          </a:xfrm>
          <a:prstGeom prst="rect">
            <a:avLst/>
          </a:prstGeom>
        </p:spPr>
        <p:txBody>
          <a:bodyPr lIns="0" tIns="0" rIns="0" bIns="0" anchor="t"/>
          <a:lstStyle>
            <a:lvl1pPr algn="r">
              <a:defRPr sz="2800" b="1" cap="none">
                <a:solidFill>
                  <a:srgbClr val="19191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mj-lt"/>
                <a:ea typeface="+mj-ea"/>
                <a:cs typeface="+mj-cs"/>
              </a:rPr>
              <a:t>Alight</a:t>
            </a:r>
            <a:endParaRPr kumimoji="0" lang="en-US" sz="1500" b="0" i="0" u="none" strike="noStrike" kern="1200" cap="none" spc="0" normalizeH="0" baseline="82000" noProof="0" dirty="0">
              <a:ln>
                <a:noFill/>
              </a:ln>
              <a:solidFill>
                <a:srgbClr val="191919"/>
              </a:solidFill>
              <a:effectLst/>
              <a:uLnTx/>
              <a:uFillTx/>
              <a:latin typeface="+mj-lt"/>
              <a:ea typeface="+mj-ea"/>
              <a:cs typeface="+mj-cs"/>
            </a:endParaRPr>
          </a:p>
        </p:txBody>
      </p:sp>
      <p:sp>
        <p:nvSpPr>
          <p:cNvPr id="15" name="TextBox 14"/>
          <p:cNvSpPr txBox="1"/>
          <p:nvPr/>
        </p:nvSpPr>
        <p:spPr>
          <a:xfrm>
            <a:off x="6521198" y="5105400"/>
            <a:ext cx="969624" cy="307777"/>
          </a:xfrm>
          <a:prstGeom prst="rect">
            <a:avLst/>
          </a:prstGeom>
          <a:noFill/>
        </p:spPr>
        <p:txBody>
          <a:bodyPr wrap="none" rtlCol="0">
            <a:spAutoFit/>
          </a:bodyPr>
          <a:lstStyle/>
          <a:p>
            <a:pPr algn="r"/>
            <a:r>
              <a:rPr lang="en-US" sz="1400" b="1" dirty="0">
                <a:solidFill>
                  <a:srgbClr val="6C6F70"/>
                </a:solidFill>
              </a:rPr>
              <a:t>SEATING</a:t>
            </a:r>
          </a:p>
        </p:txBody>
      </p:sp>
      <p:cxnSp>
        <p:nvCxnSpPr>
          <p:cNvPr id="10" name="Straight Connector 9"/>
          <p:cNvCxnSpPr/>
          <p:nvPr/>
        </p:nvCxnSpPr>
        <p:spPr>
          <a:xfrm>
            <a:off x="5793002" y="9351632"/>
            <a:ext cx="0" cy="40196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962400" y="9361100"/>
            <a:ext cx="1554480" cy="350520"/>
          </a:xfrm>
          <a:prstGeom prst="rect">
            <a:avLst/>
          </a:prstGeom>
        </p:spPr>
      </p:pic>
      <p:pic>
        <p:nvPicPr>
          <p:cNvPr id="12" name="Picture 2" descr="E:\BEKAH\Logos\Turnstone-Logo\Turnst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3208" y="9422060"/>
            <a:ext cx="1157486"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781050" y="5181600"/>
            <a:ext cx="2800350" cy="3886200"/>
          </a:xfrm>
          <a:prstGeom prst="rect">
            <a:avLst/>
          </a:prstGeom>
          <a:noFill/>
          <a:ln w="9525">
            <a:noFill/>
            <a:miter lim="800000"/>
            <a:headEnd/>
            <a:tailEnd/>
          </a:ln>
        </p:spPr>
        <p:txBody>
          <a:bodyPr lIns="0" tIns="0" rIns="0" bIns="0" numCol="1" spcCol="274320" anchor="t" anchorCtr="0">
            <a:noAutofit/>
          </a:bodyPr>
          <a:lstStyle/>
          <a:p>
            <a:pPr lvl="0"/>
            <a:r>
              <a:rPr lang="en-US" sz="1200" b="1" dirty="0">
                <a:solidFill>
                  <a:srgbClr val="191919"/>
                </a:solidFill>
                <a:latin typeface="Arial" pitchFamily="34" charset="0"/>
                <a:cs typeface="Arial" pitchFamily="34" charset="0"/>
              </a:rPr>
              <a:t>Alight</a:t>
            </a:r>
            <a:endParaRPr lang="en-US" sz="1100" baseline="50000" dirty="0">
              <a:solidFill>
                <a:srgbClr val="191919"/>
              </a:solidFill>
              <a:latin typeface="Arial" pitchFamily="34" charset="0"/>
              <a:cs typeface="Arial" pitchFamily="34" charset="0"/>
            </a:endParaRPr>
          </a:p>
          <a:p>
            <a:pPr fontAlgn="t">
              <a:lnSpc>
                <a:spcPct val="120000"/>
              </a:lnSpc>
              <a:spcBef>
                <a:spcPts val="1200"/>
              </a:spcBef>
              <a:spcAft>
                <a:spcPts val="0"/>
              </a:spcAft>
              <a:defRPr/>
            </a:pPr>
            <a:r>
              <a:rPr lang="en-US" sz="1000" dirty="0">
                <a:solidFill>
                  <a:srgbClr val="6C6F70"/>
                </a:solidFill>
                <a:latin typeface="Arial" pitchFamily="34" charset="0"/>
                <a:cs typeface="Arial" pitchFamily="34" charset="0"/>
              </a:rPr>
              <a:t>Alight</a:t>
            </a:r>
            <a:r>
              <a:rPr lang="en-US" sz="1000" baseline="30000" dirty="0">
                <a:solidFill>
                  <a:srgbClr val="6C6F70"/>
                </a:solidFill>
                <a:latin typeface="Arial" pitchFamily="34" charset="0"/>
                <a:cs typeface="Arial" pitchFamily="34" charset="0"/>
              </a:rPr>
              <a:t>®</a:t>
            </a:r>
            <a:r>
              <a:rPr lang="en-US" sz="1000" dirty="0">
                <a:solidFill>
                  <a:srgbClr val="6C6F70"/>
                </a:solidFill>
                <a:latin typeface="Arial" pitchFamily="34" charset="0"/>
                <a:cs typeface="Arial" pitchFamily="34" charset="0"/>
              </a:rPr>
              <a:t> pieces are perfect for reception, lounge and teaming areas. They are highly functional for in-between spaces like hallways or in similar areas like private offices.</a:t>
            </a:r>
          </a:p>
          <a:p>
            <a:pPr lvl="0">
              <a:spcBef>
                <a:spcPts val="1800"/>
              </a:spcBef>
            </a:pPr>
            <a:r>
              <a:rPr lang="en-US" sz="1200" b="1" dirty="0">
                <a:solidFill>
                  <a:srgbClr val="191919"/>
                </a:solidFill>
                <a:latin typeface="Arial" pitchFamily="34" charset="0"/>
                <a:cs typeface="Arial" pitchFamily="34" charset="0"/>
              </a:rPr>
              <a:t>Why choose Alight?</a:t>
            </a:r>
            <a:endParaRPr lang="en-US" sz="1100" baseline="50000" dirty="0">
              <a:solidFill>
                <a:srgbClr val="191919"/>
              </a:solidFill>
              <a:latin typeface="Arial" pitchFamily="34" charset="0"/>
              <a:cs typeface="Arial" pitchFamily="34" charset="0"/>
            </a:endParaRPr>
          </a:p>
          <a:p>
            <a:pPr fontAlgn="t">
              <a:lnSpc>
                <a:spcPct val="120000"/>
              </a:lnSpc>
              <a:spcBef>
                <a:spcPts val="1200"/>
              </a:spcBef>
              <a:spcAft>
                <a:spcPts val="0"/>
              </a:spcAft>
              <a:defRPr/>
            </a:pPr>
            <a:r>
              <a:rPr lang="en-US" sz="1000" dirty="0">
                <a:solidFill>
                  <a:srgbClr val="6C6F70"/>
                </a:solidFill>
                <a:latin typeface="Arial" pitchFamily="34" charset="0"/>
                <a:cs typeface="Arial" pitchFamily="34" charset="0"/>
              </a:rPr>
              <a:t>With dozens of fabric choices and a handful of leg finishes, Alight provides solo seating or creative grouping for any space.</a:t>
            </a:r>
            <a:endParaRPr lang="en-US" sz="1000" dirty="0">
              <a:solidFill>
                <a:srgbClr val="868785"/>
              </a:solidFill>
              <a:latin typeface="Arial" pitchFamily="34" charset="0"/>
              <a:cs typeface="Arial" pitchFamily="34" charset="0"/>
            </a:endParaRPr>
          </a:p>
          <a:p>
            <a:pPr fontAlgn="t">
              <a:lnSpc>
                <a:spcPct val="120000"/>
              </a:lnSpc>
              <a:spcBef>
                <a:spcPts val="1200"/>
              </a:spcBef>
              <a:spcAft>
                <a:spcPts val="0"/>
              </a:spcAft>
              <a:defRPr/>
            </a:pPr>
            <a:endParaRPr lang="en-US" sz="1000" dirty="0">
              <a:solidFill>
                <a:srgbClr val="868785"/>
              </a:solidFill>
              <a:latin typeface="Arial" pitchFamily="34" charset="0"/>
              <a:cs typeface="Arial" pitchFamily="34" charset="0"/>
            </a:endParaRPr>
          </a:p>
        </p:txBody>
      </p:sp>
      <p:sp>
        <p:nvSpPr>
          <p:cNvPr id="7" name="Rectangle 8"/>
          <p:cNvSpPr>
            <a:spLocks noChangeArrowheads="1"/>
          </p:cNvSpPr>
          <p:nvPr/>
        </p:nvSpPr>
        <p:spPr bwMode="auto">
          <a:xfrm>
            <a:off x="4038600" y="5181600"/>
            <a:ext cx="3048000" cy="4038600"/>
          </a:xfrm>
          <a:prstGeom prst="rect">
            <a:avLst/>
          </a:prstGeom>
          <a:noFill/>
          <a:ln w="9525">
            <a:noFill/>
            <a:miter lim="800000"/>
            <a:headEnd/>
            <a:tailEnd/>
          </a:ln>
        </p:spPr>
        <p:txBody>
          <a:bodyPr lIns="0" tIns="0" rIns="0" bIns="0" numCol="1" spcCol="274320" anchor="t" anchorCtr="0">
            <a:noAutofit/>
          </a:bodyPr>
          <a:lstStyle/>
          <a:p>
            <a:pPr lvl="0"/>
            <a:r>
              <a:rPr lang="en-US" sz="1200" b="1" dirty="0">
                <a:solidFill>
                  <a:srgbClr val="191919"/>
                </a:solidFill>
                <a:latin typeface="Arial" pitchFamily="34" charset="0"/>
                <a:cs typeface="Arial" pitchFamily="34" charset="0"/>
              </a:rPr>
              <a:t>Key Features</a:t>
            </a:r>
            <a:endParaRPr lang="en-US" sz="1200" baseline="50000" dirty="0">
              <a:solidFill>
                <a:srgbClr val="191919"/>
              </a:solidFill>
              <a:latin typeface="Arial" pitchFamily="34" charset="0"/>
              <a:cs typeface="Arial" pitchFamily="34" charset="0"/>
            </a:endParaRPr>
          </a:p>
          <a:p>
            <a:pPr marL="118872" indent="-118872" fontAlgn="auto">
              <a:spcBef>
                <a:spcPts val="1200"/>
              </a:spcBef>
              <a:spcAft>
                <a:spcPts val="0"/>
              </a:spcAft>
              <a:buClr>
                <a:srgbClr val="6C6F70"/>
              </a:buClr>
              <a:buSzPct val="100000"/>
              <a:buFont typeface="Arial" pitchFamily="34" charset="0"/>
              <a:buChar char="•"/>
              <a:defRPr/>
            </a:pPr>
            <a:r>
              <a:rPr lang="en-US" sz="1000" dirty="0">
                <a:solidFill>
                  <a:srgbClr val="6C6F70"/>
                </a:solidFill>
                <a:latin typeface="Arial" pitchFamily="34" charset="0"/>
                <a:cs typeface="Arial" pitchFamily="34" charset="0"/>
              </a:rPr>
              <a:t>Light-scale lounge pieces for impromptu and collaborative spaces</a:t>
            </a:r>
          </a:p>
          <a:p>
            <a:pPr marL="118872" indent="-118872" fontAlgn="auto">
              <a:spcBef>
                <a:spcPts val="1200"/>
              </a:spcBef>
              <a:spcAft>
                <a:spcPts val="0"/>
              </a:spcAft>
              <a:buClr>
                <a:srgbClr val="6C6F70"/>
              </a:buClr>
              <a:buSzPct val="100000"/>
              <a:buFont typeface="Arial" pitchFamily="34" charset="0"/>
              <a:buChar char="•"/>
              <a:defRPr/>
            </a:pPr>
            <a:r>
              <a:rPr lang="en-US" sz="1000" dirty="0">
                <a:solidFill>
                  <a:srgbClr val="6C6F70"/>
                </a:solidFill>
                <a:latin typeface="Arial" pitchFamily="34" charset="0"/>
                <a:cs typeface="Arial" pitchFamily="34" charset="0"/>
              </a:rPr>
              <a:t>Available in three shapes: bench, corner and round</a:t>
            </a:r>
          </a:p>
          <a:p>
            <a:pPr marL="118872" indent="-118872" fontAlgn="auto">
              <a:spcBef>
                <a:spcPts val="1200"/>
              </a:spcBef>
              <a:spcAft>
                <a:spcPts val="0"/>
              </a:spcAft>
              <a:buClr>
                <a:srgbClr val="6C6F70"/>
              </a:buClr>
              <a:buSzPct val="100000"/>
              <a:buFont typeface="Arial" pitchFamily="34" charset="0"/>
              <a:buChar char="•"/>
              <a:defRPr/>
            </a:pPr>
            <a:r>
              <a:rPr lang="en-US" sz="1000" dirty="0">
                <a:solidFill>
                  <a:srgbClr val="6C6F70"/>
                </a:solidFill>
                <a:latin typeface="Arial" pitchFamily="34" charset="0"/>
                <a:cs typeface="Arial" pitchFamily="34" charset="0"/>
              </a:rPr>
              <a:t>Fully upholstered</a:t>
            </a:r>
          </a:p>
          <a:p>
            <a:pPr marL="118872" indent="-118872" fontAlgn="auto">
              <a:spcBef>
                <a:spcPts val="1200"/>
              </a:spcBef>
              <a:spcAft>
                <a:spcPts val="0"/>
              </a:spcAft>
              <a:buClr>
                <a:srgbClr val="6C6F70"/>
              </a:buClr>
              <a:buSzPct val="100000"/>
              <a:buFont typeface="Arial" pitchFamily="34" charset="0"/>
              <a:buChar char="•"/>
              <a:defRPr/>
            </a:pPr>
            <a:r>
              <a:rPr lang="en-US" sz="1000" dirty="0">
                <a:solidFill>
                  <a:srgbClr val="6C6F70"/>
                </a:solidFill>
                <a:latin typeface="Arial" pitchFamily="34" charset="0"/>
                <a:cs typeface="Arial" pitchFamily="34" charset="0"/>
              </a:rPr>
              <a:t>Corner and bench models are capable of ganging</a:t>
            </a:r>
          </a:p>
          <a:p>
            <a:pPr marL="118872" indent="-118872" fontAlgn="auto">
              <a:spcBef>
                <a:spcPts val="1200"/>
              </a:spcBef>
              <a:spcAft>
                <a:spcPts val="0"/>
              </a:spcAft>
              <a:buClr>
                <a:srgbClr val="6C6F70"/>
              </a:buClr>
              <a:buSzPct val="100000"/>
              <a:buFont typeface="Arial" pitchFamily="34" charset="0"/>
              <a:buChar char="•"/>
              <a:defRPr/>
            </a:pPr>
            <a:r>
              <a:rPr lang="en-US" sz="1000" dirty="0">
                <a:solidFill>
                  <a:srgbClr val="6C6F70"/>
                </a:solidFill>
                <a:latin typeface="Arial" pitchFamily="34" charset="0"/>
                <a:cs typeface="Arial" pitchFamily="34" charset="0"/>
              </a:rPr>
              <a:t>Brushed aluminum or wood legs</a:t>
            </a:r>
          </a:p>
          <a:p>
            <a:pPr marL="118872" indent="-118872" fontAlgn="auto">
              <a:spcBef>
                <a:spcPts val="1200"/>
              </a:spcBef>
              <a:spcAft>
                <a:spcPts val="0"/>
              </a:spcAft>
              <a:buClr>
                <a:srgbClr val="6C6F70"/>
              </a:buClr>
              <a:buSzPct val="100000"/>
              <a:buFont typeface="Arial" pitchFamily="34" charset="0"/>
              <a:buChar char="•"/>
              <a:defRPr/>
            </a:pPr>
            <a:r>
              <a:rPr lang="en-US" sz="1000" dirty="0"/>
              <a:t>level™ 1 certified to BIFMA e3 standard</a:t>
            </a:r>
          </a:p>
          <a:p>
            <a:pPr marL="118872" indent="-118872" fontAlgn="auto">
              <a:spcBef>
                <a:spcPts val="1200"/>
              </a:spcBef>
              <a:spcAft>
                <a:spcPts val="0"/>
              </a:spcAft>
              <a:buClr>
                <a:srgbClr val="6C6F70"/>
              </a:buClr>
              <a:buSzPct val="100000"/>
              <a:buFont typeface="Arial" pitchFamily="34" charset="0"/>
              <a:buChar char="•"/>
              <a:defRPr/>
            </a:pPr>
            <a:r>
              <a:rPr lang="en-US" sz="1000" dirty="0"/>
              <a:t>SCS Indoor Advantage™ certification for protecting indoor air quality – Gold</a:t>
            </a:r>
            <a:endParaRPr lang="en-US" sz="1000" dirty="0">
              <a:solidFill>
                <a:srgbClr val="6C6F70"/>
              </a:solidFill>
              <a:latin typeface="Arial" pitchFamily="34" charset="0"/>
              <a:cs typeface="Arial" pitchFamily="34" charset="0"/>
            </a:endParaRPr>
          </a:p>
        </p:txBody>
      </p:sp>
      <p:pic>
        <p:nvPicPr>
          <p:cNvPr id="5" name="Picture 2" descr="http://www.steelcase.com/en/products/category/seating/multi-use-guest/alight/publishingimagesgallerylow/07-00011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14" b="8560"/>
          <a:stretch/>
        </p:blipFill>
        <p:spPr bwMode="auto">
          <a:xfrm>
            <a:off x="781050" y="457200"/>
            <a:ext cx="6305550" cy="3874373"/>
          </a:xfrm>
          <a:prstGeom prst="rect">
            <a:avLst/>
          </a:prstGeom>
          <a:noFill/>
          <a:ln w="3175">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61647"/>
            <a:ext cx="2971800" cy="2607893"/>
          </a:xfrm>
          <a:prstGeom prst="rect">
            <a:avLst/>
          </a:prstGeom>
        </p:spPr>
        <p:txBody>
          <a:bodyPr wrap="square">
            <a:spAutoFit/>
          </a:bodyPr>
          <a:lstStyle/>
          <a:p>
            <a:pPr>
              <a:lnSpc>
                <a:spcPct val="120000"/>
              </a:lnSpc>
              <a:spcBef>
                <a:spcPts val="3600"/>
              </a:spcBef>
              <a:defRPr/>
            </a:pPr>
            <a:r>
              <a:rPr lang="en-US" sz="1200" b="1" dirty="0">
                <a:solidFill>
                  <a:srgbClr val="191919"/>
                </a:solidFill>
                <a:latin typeface="Arial" pitchFamily="34" charset="0"/>
                <a:cs typeface="Arial" pitchFamily="34" charset="0"/>
              </a:rPr>
              <a:t>Frame</a:t>
            </a:r>
            <a:endParaRPr lang="en-US" sz="1400" b="1" dirty="0">
              <a:solidFill>
                <a:srgbClr val="191919"/>
              </a:solidFill>
              <a:latin typeface="Arial" pitchFamily="34" charset="0"/>
              <a:cs typeface="Arial" pitchFamily="34" charset="0"/>
            </a:endParaRPr>
          </a:p>
          <a:p>
            <a:pPr>
              <a:lnSpc>
                <a:spcPct val="120000"/>
              </a:lnSpc>
              <a:spcBef>
                <a:spcPts val="0"/>
              </a:spcBef>
              <a:defRPr/>
            </a:pPr>
            <a:r>
              <a:rPr lang="en-US" sz="1000" dirty="0">
                <a:solidFill>
                  <a:srgbClr val="6C6F70"/>
                </a:solidFill>
                <a:latin typeface="Arial" pitchFamily="34" charset="0"/>
                <a:cs typeface="Arial" pitchFamily="34" charset="0"/>
              </a:rPr>
              <a:t>Plywood components are doweled, glued and stapled together for rigidity. Dowels are used to reinforce critical locations.  </a:t>
            </a:r>
          </a:p>
          <a:p>
            <a:pPr>
              <a:lnSpc>
                <a:spcPct val="120000"/>
              </a:lnSpc>
              <a:spcBef>
                <a:spcPts val="3200"/>
              </a:spcBef>
              <a:defRPr/>
            </a:pPr>
            <a:r>
              <a:rPr lang="en-US" sz="1200" b="1" dirty="0">
                <a:solidFill>
                  <a:srgbClr val="191919"/>
                </a:solidFill>
                <a:latin typeface="Arial" pitchFamily="34" charset="0"/>
                <a:cs typeface="Arial" pitchFamily="34" charset="0"/>
              </a:rPr>
              <a:t>Legs</a:t>
            </a:r>
            <a:endParaRPr lang="en-US" sz="1400" b="1" dirty="0">
              <a:solidFill>
                <a:srgbClr val="191919"/>
              </a:solidFill>
              <a:latin typeface="Arial" pitchFamily="34" charset="0"/>
              <a:cs typeface="Arial" pitchFamily="34" charset="0"/>
            </a:endParaRPr>
          </a:p>
          <a:p>
            <a:pPr>
              <a:lnSpc>
                <a:spcPct val="120000"/>
              </a:lnSpc>
              <a:spcBef>
                <a:spcPts val="0"/>
              </a:spcBef>
              <a:defRPr/>
            </a:pPr>
            <a:r>
              <a:rPr lang="en-US" sz="1000" dirty="0">
                <a:solidFill>
                  <a:srgbClr val="6C6F70"/>
                </a:solidFill>
                <a:latin typeface="Arial" pitchFamily="34" charset="0"/>
                <a:cs typeface="Arial" pitchFamily="34" charset="0"/>
              </a:rPr>
              <a:t>Standard legs are aluminum with threaded post for adjustability. Optional wood legs are solid maple with threaded steel inserts for adjustability. Low profile models feature adjustable glides in place of the legs.  </a:t>
            </a:r>
          </a:p>
          <a:p>
            <a:pPr>
              <a:lnSpc>
                <a:spcPct val="120000"/>
              </a:lnSpc>
              <a:spcBef>
                <a:spcPts val="0"/>
              </a:spcBef>
              <a:defRPr/>
            </a:pPr>
            <a:endParaRPr lang="en-US" sz="1000" i="1" dirty="0">
              <a:solidFill>
                <a:srgbClr val="868785"/>
              </a:solidFill>
              <a:latin typeface="Arial" pitchFamily="34" charset="0"/>
              <a:cs typeface="Arial" pitchFamily="34" charset="0"/>
            </a:endParaRPr>
          </a:p>
        </p:txBody>
      </p:sp>
      <p:sp>
        <p:nvSpPr>
          <p:cNvPr id="2" name="TextBox 1"/>
          <p:cNvSpPr txBox="1"/>
          <p:nvPr/>
        </p:nvSpPr>
        <p:spPr>
          <a:xfrm>
            <a:off x="3954461" y="761647"/>
            <a:ext cx="3213616" cy="2053896"/>
          </a:xfrm>
          <a:prstGeom prst="rect">
            <a:avLst/>
          </a:prstGeom>
          <a:noFill/>
        </p:spPr>
        <p:txBody>
          <a:bodyPr wrap="square" rtlCol="0">
            <a:spAutoFit/>
          </a:bodyPr>
          <a:lstStyle/>
          <a:p>
            <a:pPr lvl="0">
              <a:lnSpc>
                <a:spcPct val="120000"/>
              </a:lnSpc>
              <a:spcBef>
                <a:spcPts val="3200"/>
              </a:spcBef>
              <a:defRPr/>
            </a:pPr>
            <a:r>
              <a:rPr lang="en-US" sz="1200" b="1" dirty="0">
                <a:solidFill>
                  <a:srgbClr val="191919"/>
                </a:solidFill>
                <a:latin typeface="Arial" pitchFamily="34" charset="0"/>
                <a:cs typeface="Arial" pitchFamily="34" charset="0"/>
              </a:rPr>
              <a:t>Seat</a:t>
            </a:r>
            <a:endParaRPr lang="en-US" sz="1400" b="1" dirty="0">
              <a:solidFill>
                <a:srgbClr val="191919"/>
              </a:solidFill>
              <a:latin typeface="Arial" pitchFamily="34" charset="0"/>
              <a:cs typeface="Arial" pitchFamily="34" charset="0"/>
            </a:endParaRPr>
          </a:p>
          <a:p>
            <a:pPr>
              <a:lnSpc>
                <a:spcPct val="120000"/>
              </a:lnSpc>
              <a:spcBef>
                <a:spcPts val="0"/>
              </a:spcBef>
              <a:defRPr/>
            </a:pPr>
            <a:r>
              <a:rPr lang="en-US" sz="1000" dirty="0">
                <a:solidFill>
                  <a:srgbClr val="6C6F70"/>
                </a:solidFill>
                <a:latin typeface="Arial" pitchFamily="34" charset="0"/>
                <a:cs typeface="Arial" pitchFamily="34" charset="0"/>
              </a:rPr>
              <a:t>Fabric is stretched over the foam and frame and stapled into place.  </a:t>
            </a:r>
          </a:p>
          <a:p>
            <a:pPr lvl="0">
              <a:lnSpc>
                <a:spcPct val="120000"/>
              </a:lnSpc>
              <a:spcBef>
                <a:spcPts val="3200"/>
              </a:spcBef>
              <a:defRPr/>
            </a:pPr>
            <a:r>
              <a:rPr lang="en-US" sz="1200" b="1" dirty="0">
                <a:solidFill>
                  <a:srgbClr val="191919"/>
                </a:solidFill>
                <a:latin typeface="Arial" pitchFamily="34" charset="0"/>
                <a:cs typeface="Arial" pitchFamily="34" charset="0"/>
              </a:rPr>
              <a:t>Product Data</a:t>
            </a:r>
          </a:p>
          <a:p>
            <a:pPr lvl="0">
              <a:lnSpc>
                <a:spcPct val="120000"/>
              </a:lnSpc>
              <a:spcBef>
                <a:spcPts val="0"/>
              </a:spcBef>
              <a:defRPr/>
            </a:pPr>
            <a:r>
              <a:rPr lang="en-US" sz="1000" dirty="0">
                <a:solidFill>
                  <a:srgbClr val="6C6F70"/>
                </a:solidFill>
                <a:latin typeface="Arial" pitchFamily="34" charset="0"/>
                <a:cs typeface="Arial" pitchFamily="34" charset="0"/>
              </a:rPr>
              <a:t>Additional Product Information: </a:t>
            </a:r>
          </a:p>
          <a:p>
            <a:pPr>
              <a:lnSpc>
                <a:spcPct val="120000"/>
              </a:lnSpc>
              <a:spcBef>
                <a:spcPts val="0"/>
              </a:spcBef>
              <a:defRPr/>
            </a:pPr>
            <a:r>
              <a:rPr lang="en-US" sz="1000" i="1" dirty="0">
                <a:solidFill>
                  <a:srgbClr val="868785"/>
                </a:solidFill>
                <a:latin typeface="Arial" pitchFamily="34" charset="0"/>
                <a:cs typeface="Arial" pitchFamily="34" charset="0"/>
                <a:hlinkClick r:id="rId2"/>
              </a:rPr>
              <a:t>http://myturnstone.com/products/lounge-furniture/alight-bench-ottoman/</a:t>
            </a:r>
            <a:endParaRPr lang="en-US" sz="1000" i="1" dirty="0">
              <a:solidFill>
                <a:srgbClr val="868785"/>
              </a:solidFill>
              <a:latin typeface="Arial" pitchFamily="34" charset="0"/>
              <a:cs typeface="Arial" pitchFamily="34" charset="0"/>
            </a:endParaRPr>
          </a:p>
          <a:p>
            <a:pPr>
              <a:lnSpc>
                <a:spcPct val="120000"/>
              </a:lnSpc>
              <a:spcBef>
                <a:spcPts val="0"/>
              </a:spcBef>
              <a:defRPr/>
            </a:pPr>
            <a:endParaRPr lang="en-US" sz="1000" i="1" dirty="0">
              <a:solidFill>
                <a:srgbClr val="868785"/>
              </a:solidFill>
              <a:latin typeface="Arial" pitchFamily="34" charset="0"/>
              <a:cs typeface="Arial" pitchFamily="34" charset="0"/>
            </a:endParaRPr>
          </a:p>
        </p:txBody>
      </p:sp>
      <p:pic>
        <p:nvPicPr>
          <p:cNvPr id="6" name="Picture 2" descr="http://www.steelcase.com/en/products/category/seating/multi-use-guest/alight/publishingimagesgallerylow/07-0001134%2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09"/>
          <a:stretch/>
        </p:blipFill>
        <p:spPr bwMode="auto">
          <a:xfrm>
            <a:off x="781050" y="5909094"/>
            <a:ext cx="4408742" cy="3311106"/>
          </a:xfrm>
          <a:prstGeom prst="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6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781050" y="1251858"/>
            <a:ext cx="4737248" cy="2514600"/>
          </a:xfrm>
          <a:prstGeom prst="rect">
            <a:avLst/>
          </a:prstGeom>
          <a:noFill/>
          <a:ln w="9525">
            <a:noFill/>
            <a:miter lim="800000"/>
            <a:headEnd/>
            <a:tailEnd/>
          </a:ln>
        </p:spPr>
        <p:txBody>
          <a:bodyPr lIns="0" tIns="0" rIns="0" bIns="0" numCol="1" spcCol="274320" anchor="t" anchorCtr="0">
            <a:noAutofit/>
          </a:bodyPr>
          <a:lstStyle/>
          <a:p>
            <a:pPr fontAlgn="auto">
              <a:spcBef>
                <a:spcPts val="0"/>
              </a:spcBef>
              <a:spcAft>
                <a:spcPts val="0"/>
              </a:spcAft>
              <a:defRPr/>
            </a:pPr>
            <a:r>
              <a:rPr lang="en-US" sz="1200" b="1" dirty="0">
                <a:solidFill>
                  <a:schemeClr val="tx2"/>
                </a:solidFill>
                <a:latin typeface="Arial" pitchFamily="34" charset="0"/>
                <a:cs typeface="Arial" pitchFamily="34" charset="0"/>
              </a:rPr>
              <a:t>Sustainability Highlights</a:t>
            </a:r>
          </a:p>
          <a:p>
            <a:pPr marL="118872" indent="-118872" fontAlgn="auto">
              <a:spcBef>
                <a:spcPts val="1200"/>
              </a:spcBef>
              <a:spcAft>
                <a:spcPts val="0"/>
              </a:spcAft>
              <a:buClr>
                <a:srgbClr val="6C6F70"/>
              </a:buClr>
              <a:buSzPct val="100000"/>
              <a:buFont typeface="Arial" pitchFamily="34" charset="0"/>
              <a:buChar char="•"/>
              <a:defRPr/>
            </a:pPr>
            <a:r>
              <a:rPr lang="en-US" sz="1000" dirty="0"/>
              <a:t>level™ 1 certified to BIFMA e3 standard</a:t>
            </a:r>
          </a:p>
          <a:p>
            <a:pPr marL="118872" indent="-118872" fontAlgn="auto">
              <a:spcBef>
                <a:spcPts val="1200"/>
              </a:spcBef>
              <a:spcAft>
                <a:spcPts val="0"/>
              </a:spcAft>
              <a:buClr>
                <a:srgbClr val="6C6F70"/>
              </a:buClr>
              <a:buSzPct val="100000"/>
              <a:buFont typeface="Arial" pitchFamily="34" charset="0"/>
              <a:buChar char="•"/>
              <a:defRPr/>
            </a:pPr>
            <a:r>
              <a:rPr lang="en-US" sz="1000" dirty="0"/>
              <a:t>SCS Indoor Advantage™ certification for protecting indoor air quality – Gold</a:t>
            </a:r>
            <a:endParaRPr lang="en-US" sz="1000" dirty="0">
              <a:solidFill>
                <a:srgbClr val="6C6F70"/>
              </a:solidFill>
              <a:latin typeface="Arial" pitchFamily="34" charset="0"/>
              <a:cs typeface="Arial"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2965171"/>
            <a:ext cx="2971800" cy="229508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a:extLst>
              <a:ext uri="{FF2B5EF4-FFF2-40B4-BE49-F238E27FC236}">
                <a16:creationId xmlns:a16="http://schemas.microsoft.com/office/drawing/2014/main" id="{DA44F109-145A-4DB0-AB95-84C21CA9144F}"/>
              </a:ext>
            </a:extLst>
          </p:cNvPr>
          <p:cNvPicPr>
            <a:picLocks noChangeAspect="1"/>
          </p:cNvPicPr>
          <p:nvPr/>
        </p:nvPicPr>
        <p:blipFill>
          <a:blip r:embed="rId3"/>
          <a:stretch>
            <a:fillRect/>
          </a:stretch>
        </p:blipFill>
        <p:spPr>
          <a:xfrm>
            <a:off x="3886200" y="2965171"/>
            <a:ext cx="2971800" cy="2297319"/>
          </a:xfrm>
          <a:prstGeom prst="rect">
            <a:avLst/>
          </a:prstGeom>
          <a:ln w="3175">
            <a:solidFill>
              <a:schemeClr val="bg1">
                <a:lumMod val="8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57200"/>
            <a:ext cx="6400800" cy="895372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699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57200"/>
            <a:ext cx="6400800" cy="8953720"/>
          </a:xfrm>
          <a:prstGeom prst="rect">
            <a:avLst/>
          </a:prstGeom>
          <a:noFill/>
          <a:ln w="317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777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EC6EB-3BE5-490A-B696-D9DE93A6A6DB}"/>
              </a:ext>
            </a:extLst>
          </p:cNvPr>
          <p:cNvPicPr>
            <a:picLocks noChangeAspect="1"/>
          </p:cNvPicPr>
          <p:nvPr/>
        </p:nvPicPr>
        <p:blipFill>
          <a:blip r:embed="rId2"/>
          <a:stretch>
            <a:fillRect/>
          </a:stretch>
        </p:blipFill>
        <p:spPr>
          <a:xfrm>
            <a:off x="414025" y="488950"/>
            <a:ext cx="6944350" cy="9080500"/>
          </a:xfrm>
          <a:prstGeom prst="rect">
            <a:avLst/>
          </a:prstGeom>
          <a:ln w="3175">
            <a:solidFill>
              <a:schemeClr val="bg1">
                <a:lumMod val="85000"/>
              </a:schemeClr>
            </a:solidFill>
          </a:ln>
        </p:spPr>
      </p:pic>
    </p:spTree>
    <p:extLst>
      <p:ext uri="{BB962C8B-B14F-4D97-AF65-F5344CB8AC3E}">
        <p14:creationId xmlns:p14="http://schemas.microsoft.com/office/powerpoint/2010/main" val="1308672640"/>
      </p:ext>
    </p:extLst>
  </p:cSld>
  <p:clrMapOvr>
    <a:masterClrMapping/>
  </p:clrMapOvr>
</p:sld>
</file>

<file path=ppt/theme/theme1.xml><?xml version="1.0" encoding="utf-8"?>
<a:theme xmlns:a="http://schemas.openxmlformats.org/drawingml/2006/main" name="Office Theme">
  <a:themeElements>
    <a:clrScheme name="Steelcase 2014">
      <a:dk1>
        <a:srgbClr val="6C6F70"/>
      </a:dk1>
      <a:lt1>
        <a:srgbClr val="FFFFFF"/>
      </a:lt1>
      <a:dk2>
        <a:srgbClr val="191919"/>
      </a:dk2>
      <a:lt2>
        <a:srgbClr val="FFFFFF"/>
      </a:lt2>
      <a:accent1>
        <a:srgbClr val="008ED6"/>
      </a:accent1>
      <a:accent2>
        <a:srgbClr val="F6920A"/>
      </a:accent2>
      <a:accent3>
        <a:srgbClr val="43B02A"/>
      </a:accent3>
      <a:accent4>
        <a:srgbClr val="F54029"/>
      </a:accent4>
      <a:accent5>
        <a:srgbClr val="AA198D"/>
      </a:accent5>
      <a:accent6>
        <a:srgbClr val="0033A0"/>
      </a:accent6>
      <a:hlink>
        <a:srgbClr val="008ED6"/>
      </a:hlink>
      <a:folHlink>
        <a:srgbClr val="008E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nowLibDoc" ma:contentTypeID="0x0101000BF1D89DF10DF148A9C2E43537CB1E5D00B17066A4DBF1A14D94AF879517AE2F7F" ma:contentTypeVersion="23" ma:contentTypeDescription="" ma:contentTypeScope="" ma:versionID="b332f23d03758686ab8aa6d6b61743ab">
  <xsd:schema xmlns:xsd="http://www.w3.org/2001/XMLSchema" xmlns:p="http://schemas.microsoft.com/office/2006/metadata/properties" xmlns:ns1="http://schemas.microsoft.com/sharepoint/v3" xmlns:ns2="32ded66c-50ce-46db-b58f-b881a02e3387" xmlns:ns3="6949986f-8258-4ddc-bc43-4913dc8e4931" targetNamespace="http://schemas.microsoft.com/office/2006/metadata/properties" ma:root="true" ma:fieldsID="d7b3f73cd3c32ff40bcd4b1d7c1159e5" ns1:_="" ns2:_="" ns3:_="">
    <xsd:import namespace="http://schemas.microsoft.com/sharepoint/v3"/>
    <xsd:import namespace="32ded66c-50ce-46db-b58f-b881a02e3387"/>
    <xsd:import namespace="6949986f-8258-4ddc-bc43-4913dc8e4931"/>
    <xsd:element name="properties">
      <xsd:complexType>
        <xsd:sequence>
          <xsd:element name="documentManagement">
            <xsd:complexType>
              <xsd:all>
                <xsd:element ref="ns2:Brand_x0020_Status" minOccurs="0"/>
                <xsd:element ref="ns2:Content_x0020_Owner" minOccurs="0"/>
                <xsd:element ref="ns2:Keywords_x002f_Synonyms" minOccurs="0"/>
                <xsd:element ref="ns2:Level0" minOccurs="0"/>
                <xsd:element ref="ns2:Level1" minOccurs="0"/>
                <xsd:element ref="ns2:Level2" minOccurs="0"/>
                <xsd:element ref="ns2:Possible_x0020_Use" minOccurs="0"/>
                <xsd:element ref="ns2:Review_x0020_Date" minOccurs="0"/>
                <xsd:element ref="ns2:Summary" minOccurs="0"/>
                <xsd:element ref="ns2:Tips_x002f_Notes" minOccurs="0"/>
                <xsd:element ref="ns2:Type_x0020_of_x0020_File" minOccurs="0"/>
                <xsd:element ref="ns1:EmailSender" minOccurs="0"/>
                <xsd:element ref="ns1:EmailTo" minOccurs="0"/>
                <xsd:element ref="ns1:EmailCc" minOccurs="0"/>
                <xsd:element ref="ns1:EmailFrom" minOccurs="0"/>
                <xsd:element ref="ns1:EmailSubject" minOccurs="0"/>
                <xsd:element ref="ns3:_dlc_Exempt" minOccurs="0"/>
                <xsd:element ref="ns3:_dlc_ExpireDateSaved" minOccurs="0"/>
                <xsd:element ref="ns3:_dlc_ExpireDate" minOccurs="0"/>
                <xsd:element ref="ns3:Template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19" nillable="true" ma:displayName="E-Mail Sender" ma:hidden="true" ma:internalName="EmailSender">
      <xsd:simpleType>
        <xsd:restriction base="dms:Note"/>
      </xsd:simpleType>
    </xsd:element>
    <xsd:element name="EmailTo" ma:index="20" nillable="true" ma:displayName="E-Mail To" ma:hidden="true" ma:internalName="EmailTo">
      <xsd:simpleType>
        <xsd:restriction base="dms:Note"/>
      </xsd:simpleType>
    </xsd:element>
    <xsd:element name="EmailCc" ma:index="21" nillable="true" ma:displayName="E-Mail Cc" ma:hidden="true" ma:internalName="EmailCc">
      <xsd:simpleType>
        <xsd:restriction base="dms:Note"/>
      </xsd:simpleType>
    </xsd:element>
    <xsd:element name="EmailFrom" ma:index="22" nillable="true" ma:displayName="E-Mail From" ma:hidden="true" ma:internalName="EmailFrom">
      <xsd:simpleType>
        <xsd:restriction base="dms:Text"/>
      </xsd:simpleType>
    </xsd:element>
    <xsd:element name="EmailSubject" ma:index="23"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32ded66c-50ce-46db-b58f-b881a02e3387" elementFormDefault="qualified">
    <xsd:import namespace="http://schemas.microsoft.com/office/2006/documentManagement/types"/>
    <xsd:element name="Brand_x0020_Status" ma:index="8" nillable="true" ma:displayName="Brand Status" ma:format="RadioButtons" ma:internalName="Brand_x0020_Status">
      <xsd:simpleType>
        <xsd:restriction base="dms:Choice">
          <xsd:enumeration value="Brand Approved"/>
          <xsd:enumeration value="Brand Not Required"/>
          <xsd:enumeration value="Brand Work Needed"/>
        </xsd:restriction>
      </xsd:simpleType>
    </xsd:element>
    <xsd:element name="Content_x0020_Owner" ma:index="9" nillable="true" ma:displayName="Content Owner" ma:list="UserInfo" ma:internalName="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eywords_x002f_Synonyms" ma:index="10" nillable="true" ma:displayName="Keywords/Synonyms" ma:description="Comma-separated terms that describe the file (list of synonyms).  Product name if applicable" ma:internalName="Keywords_x002F_Synonyms">
      <xsd:simpleType>
        <xsd:restriction base="dms:Note"/>
      </xsd:simpleType>
    </xsd:element>
    <xsd:element name="Level0" ma:index="11" nillable="true" ma:displayName="Level0" ma:list="{22365d31-4743-48fa-aaba-4a9801c5e200}" ma:internalName="Level0" ma:showField="Title" ma:web="32ded66c-50ce-46db-b58f-b881a02e3387">
      <xsd:simpleType>
        <xsd:restriction base="dms:Lookup"/>
      </xsd:simpleType>
    </xsd:element>
    <xsd:element name="Level1" ma:index="12" nillable="true" ma:displayName="Level 1" ma:description="graphics, graphs and illustrations" ma:list="{50c532a5-f47a-4f91-a66c-72f83aaf5e36}" ma:internalName="Level1" ma:showField="Title" ma:web="32ded66c-50ce-46db-b58f-b881a02e3387">
      <xsd:simpleType>
        <xsd:restriction base="dms:Lookup"/>
      </xsd:simpleType>
    </xsd:element>
    <xsd:element name="Level2" ma:index="13" nillable="true" ma:displayName="Level2" ma:list="{6deef17d-a2a7-45e1-932a-bd87fca69dbd}" ma:internalName="Level2" ma:showField="Title" ma:web="32ded66c-50ce-46db-b58f-b881a02e3387">
      <xsd:simpleType>
        <xsd:restriction base="dms:Lookup"/>
      </xsd:simpleType>
    </xsd:element>
    <xsd:element name="Possible_x0020_Use" ma:index="14" nillable="true" ma:displayName="Possible Use" ma:internalName="Possible_x0020_Use">
      <xsd:complexType>
        <xsd:complexContent>
          <xsd:extension base="dms:MultiChoice">
            <xsd:sequence>
              <xsd:element name="Value" maxOccurs="unbounded" minOccurs="0" nillable="true">
                <xsd:simpleType>
                  <xsd:restriction base="dms:Choice">
                    <xsd:enumeration value="Piece/response used in RFP"/>
                    <xsd:enumeration value="Customizable template"/>
                    <xsd:enumeration value="Presentation"/>
                    <xsd:enumeration value="Graphic"/>
                    <xsd:enumeration value="Mock-up"/>
                    <xsd:enumeration value="Protocol/move in"/>
                    <xsd:enumeration value="Standards"/>
                    <xsd:enumeration value="Visits/invites"/>
                    <xsd:enumeration value="Executive business reviews"/>
                    <xsd:enumeration value="Events"/>
                    <xsd:enumeration value="INTERNAL USE ONLY"/>
                  </xsd:restriction>
                </xsd:simpleType>
              </xsd:element>
            </xsd:sequence>
          </xsd:extension>
        </xsd:complexContent>
      </xsd:complexType>
    </xsd:element>
    <xsd:element name="Review_x0020_Date" ma:index="15" nillable="true" ma:displayName="Review Date" ma:format="DateOnly" ma:internalName="Review_x0020_Date">
      <xsd:simpleType>
        <xsd:restriction base="dms:DateTime"/>
      </xsd:simpleType>
    </xsd:element>
    <xsd:element name="Summary" ma:index="16" nillable="true" ma:displayName="Summary" ma:description="Brief overview of file contents" ma:internalName="Summary">
      <xsd:simpleType>
        <xsd:restriction base="dms:Text">
          <xsd:maxLength value="255"/>
        </xsd:restriction>
      </xsd:simpleType>
    </xsd:element>
    <xsd:element name="Tips_x002f_Notes" ma:index="17" nillable="true" ma:displayName="Tips/Notes" ma:description="Notes or ideas that may be beneficial to anyone using or viewing asset" ma:internalName="Tips_x002F_Notes">
      <xsd:simpleType>
        <xsd:restriction base="dms:Note"/>
      </xsd:simpleType>
    </xsd:element>
    <xsd:element name="Type_x0020_of_x0020_File" ma:index="18" nillable="true" ma:displayName="Type of File" ma:format="RadioButtons" ma:internalName="Type_x0020_of_x0020_File">
      <xsd:simpleType>
        <xsd:restriction base="dms:Choice">
          <xsd:enumeration value="doc/docx"/>
          <xsd:enumeration value="ppt/pptx"/>
          <xsd:enumeration value="xls/xlsx"/>
          <xsd:enumeration value="pdf"/>
          <xsd:enumeration value="jpg"/>
          <xsd:enumeration value="dwg"/>
          <xsd:enumeration value="tiff"/>
          <xsd:enumeration value="eps"/>
          <xsd:enumeration value="png"/>
          <xsd:enumeration value="mov"/>
          <xsd:enumeration value="wmv"/>
          <xsd:enumeration value="mp3"/>
          <xsd:enumeration value="mp4"/>
          <xsd:enumeration value="sp4"/>
          <xsd:enumeration value="gif"/>
        </xsd:restriction>
      </xsd:simpleType>
    </xsd:element>
  </xsd:schema>
  <xsd:schema xmlns:xsd="http://www.w3.org/2001/XMLSchema" xmlns:dms="http://schemas.microsoft.com/office/2006/documentManagement/types" targetNamespace="6949986f-8258-4ddc-bc43-4913dc8e4931" elementFormDefault="qualified">
    <xsd:import namespace="http://schemas.microsoft.com/office/2006/documentManagement/types"/>
    <xsd:element name="_dlc_Exempt" ma:index="24" nillable="true" ma:displayName="Exempt from Policy" ma:description="" ma:hidden="true" ma:internalName="_dlc_Exempt" ma:readOnly="true">
      <xsd:simpleType>
        <xsd:restriction base="dms:Unknown"/>
      </xsd:simpleType>
    </xsd:element>
    <xsd:element name="_dlc_ExpireDateSaved" ma:index="25" nillable="true" ma:displayName="Original Expiration Date" ma:description="" ma:hidden="true" ma:internalName="_dlc_ExpireDateSaved" ma:readOnly="true">
      <xsd:simpleType>
        <xsd:restriction base="dms:DateTime"/>
      </xsd:simpleType>
    </xsd:element>
    <xsd:element name="_dlc_ExpireDate" ma:index="26" nillable="true" ma:displayName="Expiration Date" ma:description="" ma:hidden="true" ma:internalName="_dlc_ExpireDate" ma:readOnly="true">
      <xsd:simpleType>
        <xsd:restriction base="dms:DateTime"/>
      </xsd:simpleType>
    </xsd:element>
    <xsd:element name="Templates" ma:index="28" nillable="true" ma:displayName="Templates" ma:list="{50c532a5-f47a-4f91-a66c-72f83aaf5e36}" ma:internalName="Templates"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p:Policy xmlns:p="office.server.policy" id="" local="true">
  <p:Name>KnowLibDoc</p:Name>
  <p:Description/>
  <p:Statement/>
  <p:PolicyItems>
    <p:PolicyItem featureId="Microsoft.Office.RecordsManagement.PolicyFeatures.Expiration">
      <p:Name>Expiration</p:Name>
      <p:Description>Automatic scheduling of content for processing, and expiry of content that has reached its due date.</p:Description>
      <p:CustomData>
        <data>
          <formula id="Microsoft.Office.RecordsManagement.PolicyFeatures.Expiration.Formula.BuiltIn">
            <number>0</number>
            <property>Review_x0020_Date</property>
            <period>days</period>
          </formula>
          <action type="workflow" id="3a1569e9-6c1b-4ebf-adaa-0ff4cec2bc99"/>
        </data>
      </p:CustomData>
    </p:PolicyItem>
  </p:PolicyItems>
</p:Policy>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documentManagement>
    <Level0 xmlns="32ded66c-50ce-46db-b58f-b881a02e3387" xsi:nil="true"/>
    <Keywords_x002f_Synonyms xmlns="32ded66c-50ce-46db-b58f-b881a02e3387" xsi:nil="true"/>
    <Possible_x0020_Use xmlns="32ded66c-50ce-46db-b58f-b881a02e3387"/>
    <EmailTo xmlns="http://schemas.microsoft.com/sharepoint/v3" xsi:nil="true"/>
    <Level1 xmlns="32ded66c-50ce-46db-b58f-b881a02e3387">40</Level1>
    <Content_x0020_Owner xmlns="32ded66c-50ce-46db-b58f-b881a02e3387">
      <UserInfo>
        <DisplayName/>
        <AccountId xsi:nil="true"/>
        <AccountType/>
      </UserInfo>
    </Content_x0020_Owner>
    <EmailSender xmlns="http://schemas.microsoft.com/sharepoint/v3" xsi:nil="true"/>
    <EmailFrom xmlns="http://schemas.microsoft.com/sharepoint/v3" xsi:nil="true"/>
    <Level2 xmlns="32ded66c-50ce-46db-b58f-b881a02e3387" xsi:nil="true"/>
    <Templates xmlns="6949986f-8258-4ddc-bc43-4913dc8e4931" xsi:nil="true"/>
    <Summary xmlns="32ded66c-50ce-46db-b58f-b881a02e3387" xsi:nil="true"/>
    <EmailSubject xmlns="http://schemas.microsoft.com/sharepoint/v3" xsi:nil="true"/>
    <Type_x0020_of_x0020_File xmlns="32ded66c-50ce-46db-b58f-b881a02e3387" xsi:nil="true"/>
    <Review_x0020_Date xmlns="32ded66c-50ce-46db-b58f-b881a02e3387" xsi:nil="true"/>
    <Brand_x0020_Status xmlns="32ded66c-50ce-46db-b58f-b881a02e3387" xsi:nil="true"/>
    <Tips_x002f_Notes xmlns="32ded66c-50ce-46db-b58f-b881a02e3387" xsi:nil="true"/>
    <EmailCc xmlns="http://schemas.microsoft.com/sharepoint/v3" xsi:nil="true"/>
    <_dlc_ExpireDateSaved xmlns="6949986f-8258-4ddc-bc43-4913dc8e4931" xsi:nil="true"/>
    <_dlc_ExpireDate xmlns="6949986f-8258-4ddc-bc43-4913dc8e4931" xsi:nil="true"/>
  </documentManagement>
</p:properties>
</file>

<file path=customXml/itemProps1.xml><?xml version="1.0" encoding="utf-8"?>
<ds:datastoreItem xmlns:ds="http://schemas.openxmlformats.org/officeDocument/2006/customXml" ds:itemID="{4D716EC6-B0C2-4280-A090-ABCD0D127606}">
  <ds:schemaRefs>
    <ds:schemaRef ds:uri="http://schemas.microsoft.com/sharepoint/v3/contenttype/forms"/>
  </ds:schemaRefs>
</ds:datastoreItem>
</file>

<file path=customXml/itemProps2.xml><?xml version="1.0" encoding="utf-8"?>
<ds:datastoreItem xmlns:ds="http://schemas.openxmlformats.org/officeDocument/2006/customXml" ds:itemID="{A5DBC20E-DA79-492D-8521-01CE04AA1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ded66c-50ce-46db-b58f-b881a02e3387"/>
    <ds:schemaRef ds:uri="6949986f-8258-4ddc-bc43-4913dc8e493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966FAAB-26C8-4C4D-B03F-AA29A2C13DE5}">
  <ds:schemaRefs>
    <ds:schemaRef ds:uri="office.server.policy"/>
  </ds:schemaRefs>
</ds:datastoreItem>
</file>

<file path=customXml/itemProps4.xml><?xml version="1.0" encoding="utf-8"?>
<ds:datastoreItem xmlns:ds="http://schemas.openxmlformats.org/officeDocument/2006/customXml" ds:itemID="{25C4DD8E-D603-4692-B021-D012F756CC1C}">
  <ds:schemaRefs>
    <ds:schemaRef ds:uri="http://schemas.microsoft.com/office/2006/metadata/customXsn"/>
  </ds:schemaRefs>
</ds:datastoreItem>
</file>

<file path=customXml/itemProps5.xml><?xml version="1.0" encoding="utf-8"?>
<ds:datastoreItem xmlns:ds="http://schemas.openxmlformats.org/officeDocument/2006/customXml" ds:itemID="{990E5517-A1A3-4AD8-995D-C0BFE2A851E9}">
  <ds:schemaRefs>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http://schemas.microsoft.com/sharepoint/v3"/>
    <ds:schemaRef ds:uri="http://purl.org/dc/elements/1.1/"/>
    <ds:schemaRef ds:uri="http://schemas.openxmlformats.org/package/2006/metadata/core-properties"/>
    <ds:schemaRef ds:uri="6949986f-8258-4ddc-bc43-4913dc8e4931"/>
    <ds:schemaRef ds:uri="32ded66c-50ce-46db-b58f-b881a02e3387"/>
  </ds:schemaRefs>
</ds:datastoreItem>
</file>

<file path=docProps/app.xml><?xml version="1.0" encoding="utf-8"?>
<Properties xmlns="http://schemas.openxmlformats.org/officeDocument/2006/extended-properties" xmlns:vt="http://schemas.openxmlformats.org/officeDocument/2006/docPropsVTypes">
  <Template/>
  <TotalTime>10113</TotalTime>
  <Words>237</Words>
  <Application>Microsoft Office PowerPoint</Application>
  <PresentationFormat>Custom</PresentationFormat>
  <Paragraphs>32</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Alight SEATING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 panel system</dc:title>
  <dc:creator>Rosser, Bev</dc:creator>
  <cp:lastModifiedBy>Tammy</cp:lastModifiedBy>
  <cp:revision>271</cp:revision>
  <cp:lastPrinted>2014-06-27T23:30:39Z</cp:lastPrinted>
  <dcterms:created xsi:type="dcterms:W3CDTF">2014-10-13T14:59:49Z</dcterms:created>
  <dcterms:modified xsi:type="dcterms:W3CDTF">2018-07-19T13:11:40Z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0x0101000BF1D89DF10DF148A9C2E43537CB1E5D00B17066A4DBF1A14D94AF879517AE2F7F</vt:lpwstr>
  </property>
  <property fmtid="{D5CDD505-2E9C-101B-9397-08002B2CF9AE}" pid="3" name="Offisync_UpdateToken">
    <vt:lpwstr>3</vt:lpwstr>
  </property>
  <property fmtid="{D5CDD505-2E9C-101B-9397-08002B2CF9AE}" pid="4" name="Offisync_ProviderInitializationData">
    <vt:lpwstr>https://village.steelcase.com</vt:lpwstr>
  </property>
  <property fmtid="{D5CDD505-2E9C-101B-9397-08002B2CF9AE}" pid="5" name="Jive_LatestUserAccountName">
    <vt:lpwstr>tducharm</vt:lpwstr>
  </property>
  <property fmtid="{D5CDD505-2E9C-101B-9397-08002B2CF9AE}" pid="6" name="Offisync_UniqueId">
    <vt:lpwstr>20614</vt:lpwstr>
  </property>
  <property fmtid="{D5CDD505-2E9C-101B-9397-08002B2CF9AE}" pid="7" name="Jive_VersionGuid">
    <vt:lpwstr>385d4e11-6add-4953-86a2-627c2b933af8</vt:lpwstr>
  </property>
  <property fmtid="{D5CDD505-2E9C-101B-9397-08002B2CF9AE}" pid="8" name="Offisync_ServerID">
    <vt:lpwstr>724184db-d399-4b92-85a9-cedb4f33dcac</vt:lpwstr>
  </property>
</Properties>
</file>