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4"/>
  </p:notesMasterIdLst>
  <p:sldIdLst>
    <p:sldId id="256" r:id="rId5"/>
    <p:sldId id="257" r:id="rId6"/>
    <p:sldId id="1295" r:id="rId7"/>
    <p:sldId id="283" r:id="rId8"/>
    <p:sldId id="288" r:id="rId9"/>
    <p:sldId id="284" r:id="rId10"/>
    <p:sldId id="267" r:id="rId11"/>
    <p:sldId id="286" r:id="rId12"/>
    <p:sldId id="289" r:id="rId13"/>
    <p:sldId id="1526" r:id="rId14"/>
    <p:sldId id="1527" r:id="rId15"/>
    <p:sldId id="1528" r:id="rId16"/>
    <p:sldId id="1530" r:id="rId17"/>
    <p:sldId id="1531" r:id="rId18"/>
    <p:sldId id="1532" r:id="rId19"/>
    <p:sldId id="1533" r:id="rId20"/>
    <p:sldId id="1534" r:id="rId21"/>
    <p:sldId id="1538" r:id="rId22"/>
    <p:sldId id="1539" r:id="rId23"/>
    <p:sldId id="1535" r:id="rId24"/>
    <p:sldId id="1536" r:id="rId25"/>
    <p:sldId id="1537" r:id="rId26"/>
    <p:sldId id="1540" r:id="rId27"/>
    <p:sldId id="1544" r:id="rId28"/>
    <p:sldId id="1545" r:id="rId29"/>
    <p:sldId id="1546" r:id="rId30"/>
    <p:sldId id="1547" r:id="rId31"/>
    <p:sldId id="1548" r:id="rId32"/>
    <p:sldId id="1549" r:id="rId33"/>
    <p:sldId id="1550" r:id="rId34"/>
    <p:sldId id="1551" r:id="rId35"/>
    <p:sldId id="1552" r:id="rId36"/>
    <p:sldId id="1553" r:id="rId37"/>
    <p:sldId id="1554" r:id="rId38"/>
    <p:sldId id="1555" r:id="rId39"/>
    <p:sldId id="1556" r:id="rId40"/>
    <p:sldId id="1557" r:id="rId41"/>
    <p:sldId id="1558" r:id="rId42"/>
    <p:sldId id="1559" r:id="rId43"/>
    <p:sldId id="1561" r:id="rId44"/>
    <p:sldId id="1562" r:id="rId45"/>
    <p:sldId id="1563" r:id="rId46"/>
    <p:sldId id="1564" r:id="rId47"/>
    <p:sldId id="294" r:id="rId48"/>
    <p:sldId id="295" r:id="rId49"/>
    <p:sldId id="1565" r:id="rId50"/>
    <p:sldId id="1566" r:id="rId51"/>
    <p:sldId id="1567" r:id="rId52"/>
    <p:sldId id="275"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Light"/>
          <a:ea typeface="Helvetica Neue Light"/>
          <a:cs typeface="Helvetica Neue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Light"/>
          <a:ea typeface="Helvetica Neue Light"/>
          <a:cs typeface="Helvetica Neue Light"/>
        </a:font>
        <a:srgbClr val="FFFFFF"/>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Light"/>
          <a:ea typeface="Helvetica Neue Light"/>
          <a:cs typeface="Helvetica Neue Light"/>
        </a:font>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Light"/>
          <a:ea typeface="Helvetica Neue Light"/>
          <a:cs typeface="Helvetica Neue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Light"/>
          <a:ea typeface="Helvetica Neue Light"/>
          <a:cs typeface="Helvetica Neue Light"/>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Light"/>
          <a:ea typeface="Helvetica Neue Light"/>
          <a:cs typeface="Helvetica Neue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Light"/>
          <a:ea typeface="Helvetica Neue Light"/>
          <a:cs typeface="Helvetica Neue Light"/>
        </a:font>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33" d="100"/>
          <a:sy n="33" d="100"/>
        </p:scale>
        <p:origin x="177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adfurnituredesign.com/mad-furniture-design/roto-stool-side-tabl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dfurnituredesign.com/mad-furniture-design/urban-shelv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dfurnituredesign.com/mad-furniture-design/transit-bar-stoo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dfurnituredesign.com/mad-furniture-design/transit-caf%C3%A9-tabl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adfurnituredesign.com/mad-furniture-design/delta-bar-stoo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adfurnituredesign.com/mad-furniture-design/delta-bar-tabl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adfurnituredesign.com/mad-furniture-design/petal-dining-chair-sled-bas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adfurnituredesign.com/mad-furniture-design/petal-dining-chair-sled-bas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adfurnituredesign.com/mad-furniture-design/airfoil-dining-tabl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adfurnituredesign.com/mad-furniture-design/lolli-dining-chai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adfurnituredesign.com/mad-furniture-design/platform-dining-chai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adfurnituredesign.com/mad-furniture-design/ally-bar-stoo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adfurnituredesign.com/mad-furniture-design/circa-lounge-chai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adfurnituredesign.com/mad-furniture-design/circa-double-loung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dfurnituredesign.com/mad-furniture-design/platform-bar-stoo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dfurnituredesign.com/mad-furniture-design/sling-lounge-chai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dfurnituredesign.com/mad-furniture-design/sling-dining-chai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adfurnituredesign.com/mad-furniture-design/sling-bar-stoo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adfurnituredesign.com/mad-furniture-design/sling-side-tabl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ts val="1205"/>
              </a:lnSpc>
              <a:spcBef>
                <a:spcPts val="0"/>
              </a:spcBef>
              <a:spcAft>
                <a:spcPts val="0"/>
              </a:spcAft>
              <a:buFont typeface="Symbol" panose="05050102010706020507" pitchFamily="18" charset="2"/>
              <a:buNone/>
            </a:pPr>
            <a:endParaRPr lang="en-US" sz="1800" dirty="0">
              <a:effectLst/>
              <a:latin typeface="DPBHDV+HelveticaNeue"/>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fld id="{BF6633E3-93C1-574C-88D1-A5F3511AAD81}" type="slidenum">
              <a:rPr lang="en-US" smtClean="0"/>
              <a:t>3</a:t>
            </a:fld>
            <a:endParaRPr lang="en-US"/>
          </a:p>
        </p:txBody>
      </p:sp>
    </p:spTree>
    <p:extLst>
      <p:ext uri="{BB962C8B-B14F-4D97-AF65-F5344CB8AC3E}">
        <p14:creationId xmlns:p14="http://schemas.microsoft.com/office/powerpoint/2010/main" val="113676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Could not be found on website and no white sweep</a:t>
            </a:r>
          </a:p>
        </p:txBody>
      </p:sp>
      <p:sp>
        <p:nvSpPr>
          <p:cNvPr id="4" name="Slide Number Placeholder 3"/>
          <p:cNvSpPr>
            <a:spLocks noGrp="1"/>
          </p:cNvSpPr>
          <p:nvPr>
            <p:ph type="sldNum" sz="quarter" idx="5"/>
          </p:nvPr>
        </p:nvSpPr>
        <p:spPr/>
        <p:txBody>
          <a:bodyPr/>
          <a:lstStyle/>
          <a:p>
            <a:fld id="{08B302E8-3928-2E47-AB1C-591FBF3D32A8}" type="slidenum">
              <a:rPr lang="en-US" smtClean="0"/>
              <a:t>18</a:t>
            </a:fld>
            <a:endParaRPr lang="en-US"/>
          </a:p>
        </p:txBody>
      </p:sp>
    </p:spTree>
    <p:extLst>
      <p:ext uri="{BB962C8B-B14F-4D97-AF65-F5344CB8AC3E}">
        <p14:creationId xmlns:p14="http://schemas.microsoft.com/office/powerpoint/2010/main" val="236423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not be found on website and no white sweep</a:t>
            </a:r>
          </a:p>
        </p:txBody>
      </p:sp>
      <p:sp>
        <p:nvSpPr>
          <p:cNvPr id="4" name="Slide Number Placeholder 3"/>
          <p:cNvSpPr>
            <a:spLocks noGrp="1"/>
          </p:cNvSpPr>
          <p:nvPr>
            <p:ph type="sldNum" sz="quarter" idx="5"/>
          </p:nvPr>
        </p:nvSpPr>
        <p:spPr/>
        <p:txBody>
          <a:bodyPr/>
          <a:lstStyle/>
          <a:p>
            <a:fld id="{08B302E8-3928-2E47-AB1C-591FBF3D32A8}" type="slidenum">
              <a:rPr lang="en-US" smtClean="0"/>
              <a:t>19</a:t>
            </a:fld>
            <a:endParaRPr lang="en-US"/>
          </a:p>
        </p:txBody>
      </p:sp>
    </p:spTree>
    <p:extLst>
      <p:ext uri="{BB962C8B-B14F-4D97-AF65-F5344CB8AC3E}">
        <p14:creationId xmlns:p14="http://schemas.microsoft.com/office/powerpoint/2010/main" val="183711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20</a:t>
            </a:fld>
            <a:endParaRPr lang="en-US"/>
          </a:p>
        </p:txBody>
      </p:sp>
    </p:spTree>
    <p:extLst>
      <p:ext uri="{BB962C8B-B14F-4D97-AF65-F5344CB8AC3E}">
        <p14:creationId xmlns:p14="http://schemas.microsoft.com/office/powerpoint/2010/main" val="1515087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 furniture-design/roto-stool-side-table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21</a:t>
            </a:fld>
            <a:endParaRPr lang="en-US"/>
          </a:p>
        </p:txBody>
      </p:sp>
    </p:spTree>
    <p:extLst>
      <p:ext uri="{BB962C8B-B14F-4D97-AF65-F5344CB8AC3E}">
        <p14:creationId xmlns:p14="http://schemas.microsoft.com/office/powerpoint/2010/main" val="100717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22</a:t>
            </a:fld>
            <a:endParaRPr lang="en-US"/>
          </a:p>
        </p:txBody>
      </p:sp>
    </p:spTree>
    <p:extLst>
      <p:ext uri="{BB962C8B-B14F-4D97-AF65-F5344CB8AC3E}">
        <p14:creationId xmlns:p14="http://schemas.microsoft.com/office/powerpoint/2010/main" val="3381185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https://www.madfurnituredesign.com/mad-furniture-design/urban-shelves</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23</a:t>
            </a:fld>
            <a:endParaRPr lang="en-US"/>
          </a:p>
        </p:txBody>
      </p:sp>
    </p:spTree>
    <p:extLst>
      <p:ext uri="{BB962C8B-B14F-4D97-AF65-F5344CB8AC3E}">
        <p14:creationId xmlns:p14="http://schemas.microsoft.com/office/powerpoint/2010/main" val="169700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Combine the chair and barstool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https://www.madfurnituredesign.com/mad-furniture-design/transit-bar-stool</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24</a:t>
            </a:fld>
            <a:endParaRPr lang="en-US"/>
          </a:p>
        </p:txBody>
      </p:sp>
    </p:spTree>
    <p:extLst>
      <p:ext uri="{BB962C8B-B14F-4D97-AF65-F5344CB8AC3E}">
        <p14:creationId xmlns:p14="http://schemas.microsoft.com/office/powerpoint/2010/main" val="50454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https://www.madfurnituredesign.com/mad-furniture-design/transit-caf%C3%A9-table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25</a:t>
            </a:fld>
            <a:endParaRPr lang="en-US"/>
          </a:p>
        </p:txBody>
      </p:sp>
    </p:spTree>
    <p:extLst>
      <p:ext uri="{BB962C8B-B14F-4D97-AF65-F5344CB8AC3E}">
        <p14:creationId xmlns:p14="http://schemas.microsoft.com/office/powerpoint/2010/main" val="2527973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CAFÉ TABLE AND SIDE TABLE are not found on website </a:t>
            </a:r>
          </a:p>
          <a:p>
            <a:r>
              <a:rPr lang="en-US" dirty="0"/>
              <a:t>Only dining table and counter stool on the website</a:t>
            </a:r>
          </a:p>
        </p:txBody>
      </p:sp>
      <p:sp>
        <p:nvSpPr>
          <p:cNvPr id="4" name="Slide Number Placeholder 3"/>
          <p:cNvSpPr>
            <a:spLocks noGrp="1"/>
          </p:cNvSpPr>
          <p:nvPr>
            <p:ph type="sldNum" sz="quarter" idx="5"/>
          </p:nvPr>
        </p:nvSpPr>
        <p:spPr/>
        <p:txBody>
          <a:bodyPr/>
          <a:lstStyle/>
          <a:p>
            <a:fld id="{08B302E8-3928-2E47-AB1C-591FBF3D32A8}" type="slidenum">
              <a:rPr lang="en-US" smtClean="0"/>
              <a:t>26</a:t>
            </a:fld>
            <a:endParaRPr lang="en-US"/>
          </a:p>
        </p:txBody>
      </p:sp>
    </p:spTree>
    <p:extLst>
      <p:ext uri="{BB962C8B-B14F-4D97-AF65-F5344CB8AC3E}">
        <p14:creationId xmlns:p14="http://schemas.microsoft.com/office/powerpoint/2010/main" val="10864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https://www.madfurnituredesign.com/mad-furniture-design/delta-bar-stool</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27</a:t>
            </a:fld>
            <a:endParaRPr lang="en-US"/>
          </a:p>
        </p:txBody>
      </p:sp>
    </p:spTree>
    <p:extLst>
      <p:ext uri="{BB962C8B-B14F-4D97-AF65-F5344CB8AC3E}">
        <p14:creationId xmlns:p14="http://schemas.microsoft.com/office/powerpoint/2010/main" val="271187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10</a:t>
            </a:fld>
            <a:endParaRPr lang="en-US"/>
          </a:p>
        </p:txBody>
      </p:sp>
    </p:spTree>
    <p:extLst>
      <p:ext uri="{BB962C8B-B14F-4D97-AF65-F5344CB8AC3E}">
        <p14:creationId xmlns:p14="http://schemas.microsoft.com/office/powerpoint/2010/main" val="1269185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 fontAlgn="base"/>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https://www.madfurnituredesign.com/mad-furniture-design/delta-bar-table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28</a:t>
            </a:fld>
            <a:endParaRPr lang="en-US"/>
          </a:p>
        </p:txBody>
      </p:sp>
    </p:spTree>
    <p:extLst>
      <p:ext uri="{BB962C8B-B14F-4D97-AF65-F5344CB8AC3E}">
        <p14:creationId xmlns:p14="http://schemas.microsoft.com/office/powerpoint/2010/main" val="1897938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CAFÉ TABLE AND SIDE TABLE are not found on website </a:t>
            </a:r>
          </a:p>
          <a:p>
            <a:r>
              <a:rPr lang="en-US" dirty="0"/>
              <a:t>Only dining table and counter stool on the website</a:t>
            </a:r>
          </a:p>
        </p:txBody>
      </p:sp>
      <p:sp>
        <p:nvSpPr>
          <p:cNvPr id="4" name="Slide Number Placeholder 3"/>
          <p:cNvSpPr>
            <a:spLocks noGrp="1"/>
          </p:cNvSpPr>
          <p:nvPr>
            <p:ph type="sldNum" sz="quarter" idx="5"/>
          </p:nvPr>
        </p:nvSpPr>
        <p:spPr/>
        <p:txBody>
          <a:bodyPr/>
          <a:lstStyle/>
          <a:p>
            <a:fld id="{08B302E8-3928-2E47-AB1C-591FBF3D32A8}" type="slidenum">
              <a:rPr lang="en-US" smtClean="0"/>
              <a:t>29</a:t>
            </a:fld>
            <a:endParaRPr lang="en-US"/>
          </a:p>
        </p:txBody>
      </p:sp>
    </p:spTree>
    <p:extLst>
      <p:ext uri="{BB962C8B-B14F-4D97-AF65-F5344CB8AC3E}">
        <p14:creationId xmlns:p14="http://schemas.microsoft.com/office/powerpoint/2010/main" val="1508086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https://www.madfurnituredesign.com/mad-furniture-design/petal-dining-chair-sled-base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30</a:t>
            </a:fld>
            <a:endParaRPr lang="en-US"/>
          </a:p>
        </p:txBody>
      </p:sp>
    </p:spTree>
    <p:extLst>
      <p:ext uri="{BB962C8B-B14F-4D97-AF65-F5344CB8AC3E}">
        <p14:creationId xmlns:p14="http://schemas.microsoft.com/office/powerpoint/2010/main" val="3075092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31</a:t>
            </a:fld>
            <a:endParaRPr lang="en-US"/>
          </a:p>
        </p:txBody>
      </p:sp>
    </p:spTree>
    <p:extLst>
      <p:ext uri="{BB962C8B-B14F-4D97-AF65-F5344CB8AC3E}">
        <p14:creationId xmlns:p14="http://schemas.microsoft.com/office/powerpoint/2010/main" val="2144166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https://www.madfurnituredesign.com/mad-furniture-design/petal-dining-chair-sled-base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32</a:t>
            </a:fld>
            <a:endParaRPr lang="en-US"/>
          </a:p>
        </p:txBody>
      </p:sp>
    </p:spTree>
    <p:extLst>
      <p:ext uri="{BB962C8B-B14F-4D97-AF65-F5344CB8AC3E}">
        <p14:creationId xmlns:p14="http://schemas.microsoft.com/office/powerpoint/2010/main" val="57325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33</a:t>
            </a:fld>
            <a:endParaRPr lang="en-US"/>
          </a:p>
        </p:txBody>
      </p:sp>
    </p:spTree>
    <p:extLst>
      <p:ext uri="{BB962C8B-B14F-4D97-AF65-F5344CB8AC3E}">
        <p14:creationId xmlns:p14="http://schemas.microsoft.com/office/powerpoint/2010/main" val="1498997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https://www.madfurnituredesign.com/mad-furniture-design/airfoil-dining-table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34</a:t>
            </a:fld>
            <a:endParaRPr lang="en-US"/>
          </a:p>
        </p:txBody>
      </p:sp>
    </p:spTree>
    <p:extLst>
      <p:ext uri="{BB962C8B-B14F-4D97-AF65-F5344CB8AC3E}">
        <p14:creationId xmlns:p14="http://schemas.microsoft.com/office/powerpoint/2010/main" val="3862140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CAFÉ TABLE AND SIDE TABLE are not found on website </a:t>
            </a:r>
          </a:p>
          <a:p>
            <a:r>
              <a:rPr lang="en-US" dirty="0"/>
              <a:t>Only dining table and counter stool on the website</a:t>
            </a:r>
          </a:p>
        </p:txBody>
      </p:sp>
      <p:sp>
        <p:nvSpPr>
          <p:cNvPr id="4" name="Slide Number Placeholder 3"/>
          <p:cNvSpPr>
            <a:spLocks noGrp="1"/>
          </p:cNvSpPr>
          <p:nvPr>
            <p:ph type="sldNum" sz="quarter" idx="5"/>
          </p:nvPr>
        </p:nvSpPr>
        <p:spPr/>
        <p:txBody>
          <a:bodyPr/>
          <a:lstStyle/>
          <a:p>
            <a:fld id="{08B302E8-3928-2E47-AB1C-591FBF3D32A8}" type="slidenum">
              <a:rPr lang="en-US" smtClean="0"/>
              <a:t>35</a:t>
            </a:fld>
            <a:endParaRPr lang="en-US"/>
          </a:p>
        </p:txBody>
      </p:sp>
    </p:spTree>
    <p:extLst>
      <p:ext uri="{BB962C8B-B14F-4D97-AF65-F5344CB8AC3E}">
        <p14:creationId xmlns:p14="http://schemas.microsoft.com/office/powerpoint/2010/main" val="163026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Combine the all the LOLLI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https://www.madfurnituredesign.com/mad-furniture-design/lolli-dining-chair</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36</a:t>
            </a:fld>
            <a:endParaRPr lang="en-US"/>
          </a:p>
        </p:txBody>
      </p:sp>
    </p:spTree>
    <p:extLst>
      <p:ext uri="{BB962C8B-B14F-4D97-AF65-F5344CB8AC3E}">
        <p14:creationId xmlns:p14="http://schemas.microsoft.com/office/powerpoint/2010/main" val="360657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ALLY TABLE not found on the website</a:t>
            </a:r>
          </a:p>
        </p:txBody>
      </p:sp>
      <p:sp>
        <p:nvSpPr>
          <p:cNvPr id="4" name="Slide Number Placeholder 3"/>
          <p:cNvSpPr>
            <a:spLocks noGrp="1"/>
          </p:cNvSpPr>
          <p:nvPr>
            <p:ph type="sldNum" sz="quarter" idx="5"/>
          </p:nvPr>
        </p:nvSpPr>
        <p:spPr/>
        <p:txBody>
          <a:bodyPr/>
          <a:lstStyle/>
          <a:p>
            <a:fld id="{08B302E8-3928-2E47-AB1C-591FBF3D32A8}" type="slidenum">
              <a:rPr lang="en-US" smtClean="0"/>
              <a:t>37</a:t>
            </a:fld>
            <a:endParaRPr lang="en-US"/>
          </a:p>
        </p:txBody>
      </p:sp>
    </p:spTree>
    <p:extLst>
      <p:ext uri="{BB962C8B-B14F-4D97-AF65-F5344CB8AC3E}">
        <p14:creationId xmlns:p14="http://schemas.microsoft.com/office/powerpoint/2010/main" val="414988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https://www.madfurnituredesign.com/mad-furniture-design/platform-dining-chair</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11</a:t>
            </a:fld>
            <a:endParaRPr lang="en-US"/>
          </a:p>
        </p:txBody>
      </p:sp>
    </p:spTree>
    <p:extLst>
      <p:ext uri="{BB962C8B-B14F-4D97-AF65-F5344CB8AC3E}">
        <p14:creationId xmlns:p14="http://schemas.microsoft.com/office/powerpoint/2010/main" val="348877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dirty="0">
                <a:latin typeface="Helvetica Neue" panose="02000503000000020004" pitchFamily="2" charset="0"/>
                <a:ea typeface="Helvetica Neue" panose="02000503000000020004" pitchFamily="2" charset="0"/>
                <a:cs typeface="Helvetica Neue" panose="02000503000000020004" pitchFamily="2" charset="0"/>
              </a:rPr>
              <a:t>https://</a:t>
            </a:r>
            <a:r>
              <a:rPr lang="en-HK" sz="1200" dirty="0" err="1">
                <a:latin typeface="Helvetica Neue" panose="02000503000000020004" pitchFamily="2" charset="0"/>
                <a:ea typeface="Helvetica Neue" panose="02000503000000020004" pitchFamily="2" charset="0"/>
                <a:cs typeface="Helvetica Neue" panose="02000503000000020004" pitchFamily="2" charset="0"/>
              </a:rPr>
              <a:t>www.madfurnituredesign.com</a:t>
            </a:r>
            <a:r>
              <a:rPr lang="en-HK" sz="1200" dirty="0">
                <a:latin typeface="Helvetica Neue" panose="02000503000000020004" pitchFamily="2" charset="0"/>
                <a:ea typeface="Helvetica Neue" panose="02000503000000020004" pitchFamily="2" charset="0"/>
                <a:cs typeface="Helvetica Neue" panose="02000503000000020004" pitchFamily="2" charset="0"/>
              </a:rPr>
              <a:t>/mad-furniture-design/ally-dining-chair</a:t>
            </a: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38</a:t>
            </a:fld>
            <a:endParaRPr lang="en-US"/>
          </a:p>
        </p:txBody>
      </p:sp>
    </p:spTree>
    <p:extLst>
      <p:ext uri="{BB962C8B-B14F-4D97-AF65-F5344CB8AC3E}">
        <p14:creationId xmlns:p14="http://schemas.microsoft.com/office/powerpoint/2010/main" val="2645610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https://www.madfurnituredesign.com/mad-furniture-design/ally-bar-stool</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39</a:t>
            </a:fld>
            <a:endParaRPr lang="en-US"/>
          </a:p>
        </p:txBody>
      </p:sp>
    </p:spTree>
    <p:extLst>
      <p:ext uri="{BB962C8B-B14F-4D97-AF65-F5344CB8AC3E}">
        <p14:creationId xmlns:p14="http://schemas.microsoft.com/office/powerpoint/2010/main" val="2899718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www.madfurnituredesign.com</a:t>
            </a:r>
            <a:r>
              <a:rPr lang="en-US" b="1" dirty="0"/>
              <a:t>/mad-furniture-design/zag-lounge-chair</a:t>
            </a: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40</a:t>
            </a:fld>
            <a:endParaRPr lang="en-US"/>
          </a:p>
        </p:txBody>
      </p:sp>
    </p:spTree>
    <p:extLst>
      <p:ext uri="{BB962C8B-B14F-4D97-AF65-F5344CB8AC3E}">
        <p14:creationId xmlns:p14="http://schemas.microsoft.com/office/powerpoint/2010/main" val="2448102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41</a:t>
            </a:fld>
            <a:endParaRPr lang="en-US"/>
          </a:p>
        </p:txBody>
      </p:sp>
    </p:spTree>
    <p:extLst>
      <p:ext uri="{BB962C8B-B14F-4D97-AF65-F5344CB8AC3E}">
        <p14:creationId xmlns:p14="http://schemas.microsoft.com/office/powerpoint/2010/main" val="806454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https://www.madfurnituredesign.com/mad-furniture-design/circa-lounge-chair</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42</a:t>
            </a:fld>
            <a:endParaRPr lang="en-US"/>
          </a:p>
        </p:txBody>
      </p:sp>
    </p:spTree>
    <p:extLst>
      <p:ext uri="{BB962C8B-B14F-4D97-AF65-F5344CB8AC3E}">
        <p14:creationId xmlns:p14="http://schemas.microsoft.com/office/powerpoint/2010/main" val="4130584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Same with the lounge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https://www.madfurnituredesign.com/mad-furniture-design/circa-double-lounge</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fld id="{08B302E8-3928-2E47-AB1C-591FBF3D32A8}" type="slidenum">
              <a:rPr lang="en-US" smtClean="0"/>
              <a:t>43</a:t>
            </a:fld>
            <a:endParaRPr lang="en-US"/>
          </a:p>
        </p:txBody>
      </p:sp>
    </p:spTree>
    <p:extLst>
      <p:ext uri="{BB962C8B-B14F-4D97-AF65-F5344CB8AC3E}">
        <p14:creationId xmlns:p14="http://schemas.microsoft.com/office/powerpoint/2010/main" val="349049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https://www.madfurnituredesign.com/mad-furniture-design/platform-bar-stool</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12</a:t>
            </a:fld>
            <a:endParaRPr lang="en-US"/>
          </a:p>
        </p:txBody>
      </p:sp>
    </p:spTree>
    <p:extLst>
      <p:ext uri="{BB962C8B-B14F-4D97-AF65-F5344CB8AC3E}">
        <p14:creationId xmlns:p14="http://schemas.microsoft.com/office/powerpoint/2010/main" val="418926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https://www.madfurnituredesign.com/mad-furniture-design/sling-lounge-chair</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13</a:t>
            </a:fld>
            <a:endParaRPr lang="en-US"/>
          </a:p>
        </p:txBody>
      </p:sp>
    </p:spTree>
    <p:extLst>
      <p:ext uri="{BB962C8B-B14F-4D97-AF65-F5344CB8AC3E}">
        <p14:creationId xmlns:p14="http://schemas.microsoft.com/office/powerpoint/2010/main" val="300628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Helvetica Neue" panose="02000503000000020004" pitchFamily="2" charset="0"/>
                <a:ea typeface="Helvetica Neue" panose="02000503000000020004" pitchFamily="2" charset="0"/>
                <a:cs typeface="Helvetica Neue" panose="02000503000000020004" pitchFamily="2" charset="0"/>
                <a:sym typeface="Calibri Light"/>
                <a:hlinkClick r:id="rId3"/>
              </a:rPr>
              <a:t>https://www.madfurnituredesign.com/mad-furniture-design/sling-dining-chair</a:t>
            </a:r>
            <a:endParaRPr lang="en-HK" sz="1200" dirty="0">
              <a:latin typeface="Helvetica Neue" panose="02000503000000020004" pitchFamily="2" charset="0"/>
              <a:ea typeface="Helvetica Neue" panose="02000503000000020004" pitchFamily="2" charset="0"/>
              <a:cs typeface="Helvetica Neue" panose="02000503000000020004" pitchFamily="2" charset="0"/>
              <a:sym typeface="Calibri Light"/>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14</a:t>
            </a:fld>
            <a:endParaRPr lang="en-US"/>
          </a:p>
        </p:txBody>
      </p:sp>
    </p:spTree>
    <p:extLst>
      <p:ext uri="{BB962C8B-B14F-4D97-AF65-F5344CB8AC3E}">
        <p14:creationId xmlns:p14="http://schemas.microsoft.com/office/powerpoint/2010/main" val="136114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https://www.madfurnituredesign.com/mad-furniture-design/sling-bar-stool</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15</a:t>
            </a:fld>
            <a:endParaRPr lang="en-US"/>
          </a:p>
        </p:txBody>
      </p:sp>
    </p:spTree>
    <p:extLst>
      <p:ext uri="{BB962C8B-B14F-4D97-AF65-F5344CB8AC3E}">
        <p14:creationId xmlns:p14="http://schemas.microsoft.com/office/powerpoint/2010/main" val="3497065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 fontAlgn="base"/>
            <a:r>
              <a:rPr lang="en-HK" sz="1200" dirty="0">
                <a:latin typeface="Helvetica Neue" panose="02000503000000020004" pitchFamily="2" charset="0"/>
                <a:ea typeface="Helvetica Neue" panose="02000503000000020004" pitchFamily="2" charset="0"/>
                <a:cs typeface="Helvetica Neue" panose="02000503000000020004" pitchFamily="2" charset="0"/>
                <a:hlinkClick r:id="rId3"/>
              </a:rPr>
              <a:t>https://www.madfurnituredesign.com/mad-furniture-design/sling-side-table</a:t>
            </a:r>
            <a:endParaRPr lang="en-HK"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16</a:t>
            </a:fld>
            <a:endParaRPr lang="en-US"/>
          </a:p>
        </p:txBody>
      </p:sp>
    </p:spTree>
    <p:extLst>
      <p:ext uri="{BB962C8B-B14F-4D97-AF65-F5344CB8AC3E}">
        <p14:creationId xmlns:p14="http://schemas.microsoft.com/office/powerpoint/2010/main" val="2888562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302E8-3928-2E47-AB1C-591FBF3D32A8}" type="slidenum">
              <a:rPr lang="en-US" smtClean="0"/>
              <a:t>17</a:t>
            </a:fld>
            <a:endParaRPr lang="en-US"/>
          </a:p>
        </p:txBody>
      </p:sp>
    </p:spTree>
    <p:extLst>
      <p:ext uri="{BB962C8B-B14F-4D97-AF65-F5344CB8AC3E}">
        <p14:creationId xmlns:p14="http://schemas.microsoft.com/office/powerpoint/2010/main" val="383924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17" name="Shape 12" descr="Shape 12"/>
          <p:cNvPicPr>
            <a:picLocks noChangeAspect="1"/>
          </p:cNvPicPr>
          <p:nvPr/>
        </p:nvPicPr>
        <p:blipFill>
          <a:blip r:embed="rId2"/>
          <a:srcRect t="86246" r="74148"/>
          <a:stretch>
            <a:fillRect/>
          </a:stretch>
        </p:blipFill>
        <p:spPr>
          <a:xfrm>
            <a:off x="18493840" y="11832179"/>
            <a:ext cx="4720935" cy="1883822"/>
          </a:xfrm>
          <a:prstGeom prst="rect">
            <a:avLst/>
          </a:prstGeom>
          <a:ln w="12700">
            <a:miter lim="400000"/>
          </a:ln>
        </p:spPr>
      </p:pic>
      <p:sp>
        <p:nvSpPr>
          <p:cNvPr id="118" name="Body Level One…"/>
          <p:cNvSpPr txBox="1">
            <a:spLocks noGrp="1"/>
          </p:cNvSpPr>
          <p:nvPr>
            <p:ph type="body" sz="quarter" idx="1"/>
          </p:nvPr>
        </p:nvSpPr>
        <p:spPr>
          <a:xfrm>
            <a:off x="661141" y="5398141"/>
            <a:ext cx="22225001" cy="1833406"/>
          </a:xfrm>
          <a:prstGeom prst="rect">
            <a:avLst/>
          </a:prstGeom>
        </p:spPr>
        <p:txBody>
          <a:bodyPr lIns="243799" tIns="243799" rIns="243799" bIns="243799" anchor="b"/>
          <a:lstStyle>
            <a:lvl1pPr marL="609600" indent="-381000" defTabSz="2438400">
              <a:lnSpc>
                <a:spcPct val="70000"/>
              </a:lnSpc>
              <a:spcBef>
                <a:spcPts val="2400"/>
              </a:spcBef>
              <a:buSzTx/>
              <a:buNone/>
              <a:defRPr sz="12000" b="1">
                <a:solidFill>
                  <a:srgbClr val="414143"/>
                </a:solidFill>
                <a:latin typeface="Arial"/>
                <a:ea typeface="Arial"/>
                <a:cs typeface="Arial"/>
                <a:sym typeface="Arial"/>
              </a:defRPr>
            </a:lvl1pPr>
            <a:lvl2pPr marL="609600" indent="76200" defTabSz="2438400">
              <a:lnSpc>
                <a:spcPct val="70000"/>
              </a:lnSpc>
              <a:spcBef>
                <a:spcPts val="2400"/>
              </a:spcBef>
              <a:buSzTx/>
              <a:buNone/>
              <a:defRPr sz="12000" b="1">
                <a:solidFill>
                  <a:srgbClr val="414143"/>
                </a:solidFill>
                <a:latin typeface="Arial"/>
                <a:ea typeface="Arial"/>
                <a:cs typeface="Arial"/>
                <a:sym typeface="Arial"/>
              </a:defRPr>
            </a:lvl2pPr>
            <a:lvl3pPr marL="609600" indent="533400" defTabSz="2438400">
              <a:lnSpc>
                <a:spcPct val="70000"/>
              </a:lnSpc>
              <a:spcBef>
                <a:spcPts val="2400"/>
              </a:spcBef>
              <a:buSzTx/>
              <a:buNone/>
              <a:defRPr sz="12000" b="1">
                <a:solidFill>
                  <a:srgbClr val="414143"/>
                </a:solidFill>
                <a:latin typeface="Arial"/>
                <a:ea typeface="Arial"/>
                <a:cs typeface="Arial"/>
                <a:sym typeface="Arial"/>
              </a:defRPr>
            </a:lvl3pPr>
            <a:lvl4pPr marL="609600" indent="990600" defTabSz="2438400">
              <a:lnSpc>
                <a:spcPct val="70000"/>
              </a:lnSpc>
              <a:spcBef>
                <a:spcPts val="2400"/>
              </a:spcBef>
              <a:buSzTx/>
              <a:buNone/>
              <a:defRPr sz="12000" b="1">
                <a:solidFill>
                  <a:srgbClr val="414143"/>
                </a:solidFill>
                <a:latin typeface="Arial"/>
                <a:ea typeface="Arial"/>
                <a:cs typeface="Arial"/>
                <a:sym typeface="Arial"/>
              </a:defRPr>
            </a:lvl4pPr>
            <a:lvl5pPr marL="609600" indent="1447800" defTabSz="2438400">
              <a:lnSpc>
                <a:spcPct val="70000"/>
              </a:lnSpc>
              <a:spcBef>
                <a:spcPts val="2400"/>
              </a:spcBef>
              <a:buSzTx/>
              <a:buNone/>
              <a:defRPr sz="12000" b="1">
                <a:solidFill>
                  <a:srgbClr val="414143"/>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hape 14"/>
          <p:cNvSpPr txBox="1">
            <a:spLocks noGrp="1"/>
          </p:cNvSpPr>
          <p:nvPr>
            <p:ph type="body" sz="quarter" idx="13"/>
          </p:nvPr>
        </p:nvSpPr>
        <p:spPr>
          <a:xfrm>
            <a:off x="661141" y="6972548"/>
            <a:ext cx="22225001" cy="1273761"/>
          </a:xfrm>
          <a:prstGeom prst="rect">
            <a:avLst/>
          </a:prstGeom>
        </p:spPr>
        <p:txBody>
          <a:bodyPr lIns="243799" tIns="243799" rIns="243799" bIns="243799" anchor="t"/>
          <a:lstStyle/>
          <a:p>
            <a:pPr marL="609600" indent="-381000" defTabSz="2438400">
              <a:spcBef>
                <a:spcPts val="1300"/>
              </a:spcBef>
              <a:buSzTx/>
              <a:buNone/>
              <a:defRPr sz="7200">
                <a:solidFill>
                  <a:srgbClr val="707270"/>
                </a:solidFill>
                <a:latin typeface="Arial"/>
                <a:ea typeface="Arial"/>
                <a:cs typeface="Arial"/>
                <a:sym typeface="Arial"/>
              </a:defRPr>
            </a:pPr>
            <a:endParaRPr/>
          </a:p>
        </p:txBody>
      </p:sp>
      <p:sp>
        <p:nvSpPr>
          <p:cNvPr id="120"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opy">
    <p:spTree>
      <p:nvGrpSpPr>
        <p:cNvPr id="1" name=""/>
        <p:cNvGrpSpPr/>
        <p:nvPr/>
      </p:nvGrpSpPr>
      <p:grpSpPr>
        <a:xfrm>
          <a:off x="0" y="0"/>
          <a:ext cx="0" cy="0"/>
          <a:chOff x="0" y="0"/>
          <a:chExt cx="0" cy="0"/>
        </a:xfrm>
      </p:grpSpPr>
      <p:sp>
        <p:nvSpPr>
          <p:cNvPr id="127" name="Marcador de texto 15"/>
          <p:cNvSpPr>
            <a:spLocks noGrp="1"/>
          </p:cNvSpPr>
          <p:nvPr>
            <p:ph type="body" sz="quarter" idx="13"/>
          </p:nvPr>
        </p:nvSpPr>
        <p:spPr>
          <a:xfrm>
            <a:off x="1001837" y="3458079"/>
            <a:ext cx="21560824" cy="893711"/>
          </a:xfrm>
          <a:prstGeom prst="rect">
            <a:avLst/>
          </a:prstGeom>
        </p:spPr>
        <p:txBody>
          <a:bodyPr lIns="0" tIns="0" rIns="0" bIns="0" anchor="t"/>
          <a:lstStyle/>
          <a:p>
            <a:pPr marL="0" indent="0" defTabSz="2438400">
              <a:spcBef>
                <a:spcPts val="1600"/>
              </a:spcBef>
              <a:buSzTx/>
              <a:buNone/>
              <a:defRPr sz="4800" b="1">
                <a:solidFill>
                  <a:srgbClr val="414143"/>
                </a:solidFill>
                <a:latin typeface="Arial"/>
                <a:ea typeface="Arial"/>
                <a:cs typeface="Arial"/>
                <a:sym typeface="Arial"/>
              </a:defRPr>
            </a:pPr>
            <a:endParaRPr/>
          </a:p>
        </p:txBody>
      </p:sp>
      <p:sp>
        <p:nvSpPr>
          <p:cNvPr id="128" name="Title Text"/>
          <p:cNvSpPr txBox="1">
            <a:spLocks noGrp="1"/>
          </p:cNvSpPr>
          <p:nvPr>
            <p:ph type="title"/>
          </p:nvPr>
        </p:nvSpPr>
        <p:spPr>
          <a:xfrm>
            <a:off x="953106" y="1499322"/>
            <a:ext cx="21560824" cy="1061518"/>
          </a:xfrm>
          <a:prstGeom prst="rect">
            <a:avLst/>
          </a:prstGeom>
        </p:spPr>
        <p:txBody>
          <a:bodyPr lIns="0" tIns="0" rIns="0" bIns="0" anchor="t"/>
          <a:lstStyle>
            <a:lvl1pPr algn="l" defTabSz="2438400">
              <a:lnSpc>
                <a:spcPct val="90000"/>
              </a:lnSpc>
              <a:defRPr sz="7400" b="1">
                <a:solidFill>
                  <a:srgbClr val="323232"/>
                </a:solidFill>
                <a:latin typeface="Arial"/>
                <a:ea typeface="Arial"/>
                <a:cs typeface="Arial"/>
                <a:sym typeface="Arial"/>
              </a:defRPr>
            </a:lvl1pPr>
          </a:lstStyle>
          <a:p>
            <a:r>
              <a:t>Title Text</a:t>
            </a:r>
          </a:p>
        </p:txBody>
      </p:sp>
      <p:pic>
        <p:nvPicPr>
          <p:cNvPr id="129" name="Image" descr="Image"/>
          <p:cNvPicPr>
            <a:picLocks noChangeAspect="1"/>
          </p:cNvPicPr>
          <p:nvPr/>
        </p:nvPicPr>
        <p:blipFill>
          <a:blip r:embed="rId2"/>
          <a:stretch>
            <a:fillRect/>
          </a:stretch>
        </p:blipFill>
        <p:spPr>
          <a:xfrm>
            <a:off x="21994018" y="12977367"/>
            <a:ext cx="1934729" cy="368879"/>
          </a:xfrm>
          <a:prstGeom prst="rect">
            <a:avLst/>
          </a:prstGeom>
          <a:ln w="12700">
            <a:miter lim="400000"/>
          </a:ln>
        </p:spPr>
      </p:pic>
      <p:sp>
        <p:nvSpPr>
          <p:cNvPr id="130"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131"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132"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opy">
    <p:spTree>
      <p:nvGrpSpPr>
        <p:cNvPr id="1" name=""/>
        <p:cNvGrpSpPr/>
        <p:nvPr/>
      </p:nvGrpSpPr>
      <p:grpSpPr>
        <a:xfrm>
          <a:off x="0" y="0"/>
          <a:ext cx="0" cy="0"/>
          <a:chOff x="0" y="0"/>
          <a:chExt cx="0" cy="0"/>
        </a:xfrm>
      </p:grpSpPr>
      <p:sp>
        <p:nvSpPr>
          <p:cNvPr id="139" name="Body Level One…"/>
          <p:cNvSpPr txBox="1">
            <a:spLocks noGrp="1"/>
          </p:cNvSpPr>
          <p:nvPr>
            <p:ph type="body" idx="1"/>
          </p:nvPr>
        </p:nvSpPr>
        <p:spPr>
          <a:xfrm>
            <a:off x="1001837" y="4995237"/>
            <a:ext cx="21560824" cy="7575740"/>
          </a:xfrm>
          <a:prstGeom prst="rect">
            <a:avLst/>
          </a:prstGeom>
        </p:spPr>
        <p:txBody>
          <a:bodyPr lIns="0" tIns="0" rIns="0" bIns="0" anchor="t"/>
          <a:lstStyle>
            <a:lvl1pPr marL="0" indent="0" defTabSz="2438400">
              <a:spcBef>
                <a:spcPts val="1600"/>
              </a:spcBef>
              <a:buSzTx/>
              <a:buNone/>
              <a:defRPr sz="4400">
                <a:solidFill>
                  <a:srgbClr val="414143"/>
                </a:solidFill>
                <a:latin typeface="Arial"/>
                <a:ea typeface="Arial"/>
                <a:cs typeface="Arial"/>
                <a:sym typeface="Arial"/>
              </a:defRPr>
            </a:lvl1pPr>
            <a:lvl2pPr marL="0" indent="0" defTabSz="2438400">
              <a:spcBef>
                <a:spcPts val="1600"/>
              </a:spcBef>
              <a:buSzTx/>
              <a:buNone/>
              <a:defRPr sz="4400">
                <a:solidFill>
                  <a:srgbClr val="414143"/>
                </a:solidFill>
                <a:latin typeface="Arial"/>
                <a:ea typeface="Arial"/>
                <a:cs typeface="Arial"/>
                <a:sym typeface="Arial"/>
              </a:defRPr>
            </a:lvl2pPr>
            <a:lvl3pPr marL="0" indent="0" defTabSz="2438400">
              <a:spcBef>
                <a:spcPts val="1600"/>
              </a:spcBef>
              <a:buSzTx/>
              <a:buNone/>
              <a:defRPr sz="4400">
                <a:solidFill>
                  <a:srgbClr val="414143"/>
                </a:solidFill>
                <a:latin typeface="Arial"/>
                <a:ea typeface="Arial"/>
                <a:cs typeface="Arial"/>
                <a:sym typeface="Arial"/>
              </a:defRPr>
            </a:lvl3pPr>
            <a:lvl4pPr marL="0" indent="0" defTabSz="2438400">
              <a:spcBef>
                <a:spcPts val="1600"/>
              </a:spcBef>
              <a:buSzTx/>
              <a:buNone/>
              <a:defRPr sz="4400">
                <a:solidFill>
                  <a:srgbClr val="414143"/>
                </a:solidFill>
                <a:latin typeface="Arial"/>
                <a:ea typeface="Arial"/>
                <a:cs typeface="Arial"/>
                <a:sym typeface="Arial"/>
              </a:defRPr>
            </a:lvl4pPr>
            <a:lvl5pPr marL="0" indent="0" defTabSz="2438400">
              <a:spcBef>
                <a:spcPts val="1600"/>
              </a:spcBef>
              <a:buSzTx/>
              <a:buNone/>
              <a:defRPr sz="4400">
                <a:solidFill>
                  <a:srgbClr val="414143"/>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 name="Marcador de texto 15"/>
          <p:cNvSpPr>
            <a:spLocks noGrp="1"/>
          </p:cNvSpPr>
          <p:nvPr>
            <p:ph type="body" sz="quarter" idx="13"/>
          </p:nvPr>
        </p:nvSpPr>
        <p:spPr>
          <a:xfrm>
            <a:off x="1001837" y="3458079"/>
            <a:ext cx="21560824" cy="893711"/>
          </a:xfrm>
          <a:prstGeom prst="rect">
            <a:avLst/>
          </a:prstGeom>
        </p:spPr>
        <p:txBody>
          <a:bodyPr lIns="0" tIns="0" rIns="0" bIns="0" anchor="t"/>
          <a:lstStyle/>
          <a:p>
            <a:pPr marL="0" indent="0" defTabSz="2438400">
              <a:spcBef>
                <a:spcPts val="1600"/>
              </a:spcBef>
              <a:buSzTx/>
              <a:buNone/>
              <a:defRPr sz="4800" b="1">
                <a:solidFill>
                  <a:srgbClr val="414143"/>
                </a:solidFill>
                <a:latin typeface="Arial"/>
                <a:ea typeface="Arial"/>
                <a:cs typeface="Arial"/>
                <a:sym typeface="Arial"/>
              </a:defRPr>
            </a:pPr>
            <a:endParaRPr/>
          </a:p>
        </p:txBody>
      </p:sp>
      <p:sp>
        <p:nvSpPr>
          <p:cNvPr id="141" name="Title Text"/>
          <p:cNvSpPr txBox="1">
            <a:spLocks noGrp="1"/>
          </p:cNvSpPr>
          <p:nvPr>
            <p:ph type="title"/>
          </p:nvPr>
        </p:nvSpPr>
        <p:spPr>
          <a:xfrm>
            <a:off x="953106" y="1499322"/>
            <a:ext cx="21560824" cy="1061518"/>
          </a:xfrm>
          <a:prstGeom prst="rect">
            <a:avLst/>
          </a:prstGeom>
        </p:spPr>
        <p:txBody>
          <a:bodyPr lIns="0" tIns="0" rIns="0" bIns="0" anchor="t"/>
          <a:lstStyle>
            <a:lvl1pPr algn="l" defTabSz="2438400">
              <a:lnSpc>
                <a:spcPct val="90000"/>
              </a:lnSpc>
              <a:defRPr sz="7400" b="1">
                <a:solidFill>
                  <a:srgbClr val="323232"/>
                </a:solidFill>
                <a:latin typeface="Arial"/>
                <a:ea typeface="Arial"/>
                <a:cs typeface="Arial"/>
                <a:sym typeface="Arial"/>
              </a:defRPr>
            </a:lvl1pPr>
          </a:lstStyle>
          <a:p>
            <a:r>
              <a:t>Title Text</a:t>
            </a:r>
          </a:p>
        </p:txBody>
      </p:sp>
      <p:sp>
        <p:nvSpPr>
          <p:cNvPr id="142" name="Text Placeholder 11"/>
          <p:cNvSpPr>
            <a:spLocks noGrp="1"/>
          </p:cNvSpPr>
          <p:nvPr>
            <p:ph type="body" sz="quarter" idx="14"/>
          </p:nvPr>
        </p:nvSpPr>
        <p:spPr>
          <a:xfrm>
            <a:off x="1001839" y="600063"/>
            <a:ext cx="11147831" cy="520607"/>
          </a:xfrm>
          <a:prstGeom prst="rect">
            <a:avLst/>
          </a:prstGeom>
        </p:spPr>
        <p:txBody>
          <a:bodyPr lIns="0" tIns="0" rIns="0" bIns="0" anchor="t"/>
          <a:lstStyle/>
          <a:p>
            <a:pPr marL="0" indent="0" defTabSz="2438400">
              <a:spcBef>
                <a:spcPts val="0"/>
              </a:spcBef>
              <a:buSzTx/>
              <a:buNone/>
              <a:defRPr sz="3400" b="1">
                <a:solidFill>
                  <a:srgbClr val="008ED7"/>
                </a:solidFill>
                <a:latin typeface="Arial"/>
                <a:ea typeface="Arial"/>
                <a:cs typeface="Arial"/>
                <a:sym typeface="Arial"/>
              </a:defRPr>
            </a:pPr>
            <a:endParaRPr/>
          </a:p>
        </p:txBody>
      </p:sp>
      <p:sp>
        <p:nvSpPr>
          <p:cNvPr id="143"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ast Slide">
    <p:spTree>
      <p:nvGrpSpPr>
        <p:cNvPr id="1" name=""/>
        <p:cNvGrpSpPr/>
        <p:nvPr/>
      </p:nvGrpSpPr>
      <p:grpSpPr>
        <a:xfrm>
          <a:off x="0" y="0"/>
          <a:ext cx="0" cy="0"/>
          <a:chOff x="0" y="0"/>
          <a:chExt cx="0" cy="0"/>
        </a:xfrm>
      </p:grpSpPr>
      <p:pic>
        <p:nvPicPr>
          <p:cNvPr id="150" name="Shape 67" descr="Shape 67"/>
          <p:cNvPicPr>
            <a:picLocks noChangeAspect="1"/>
          </p:cNvPicPr>
          <p:nvPr/>
        </p:nvPicPr>
        <p:blipFill>
          <a:blip r:embed="rId2"/>
          <a:stretch>
            <a:fillRect/>
          </a:stretch>
        </p:blipFill>
        <p:spPr>
          <a:xfrm>
            <a:off x="36071" y="-1"/>
            <a:ext cx="24347929" cy="13716001"/>
          </a:xfrm>
          <a:prstGeom prst="rect">
            <a:avLst/>
          </a:prstGeom>
          <a:ln w="12700">
            <a:miter lim="400000"/>
          </a:ln>
        </p:spPr>
      </p:pic>
      <p:pic>
        <p:nvPicPr>
          <p:cNvPr id="151" name="Shape 68" descr="Shape 68"/>
          <p:cNvPicPr>
            <a:picLocks noChangeAspect="1"/>
          </p:cNvPicPr>
          <p:nvPr/>
        </p:nvPicPr>
        <p:blipFill>
          <a:blip r:embed="rId3"/>
          <a:srcRect t="86246" r="74148"/>
          <a:stretch>
            <a:fillRect/>
          </a:stretch>
        </p:blipFill>
        <p:spPr>
          <a:xfrm>
            <a:off x="8825855" y="5993379"/>
            <a:ext cx="6174031" cy="2463658"/>
          </a:xfrm>
          <a:prstGeom prst="rect">
            <a:avLst/>
          </a:prstGeom>
          <a:ln w="12700">
            <a:miter lim="400000"/>
          </a:ln>
        </p:spPr>
      </p:pic>
      <p:sp>
        <p:nvSpPr>
          <p:cNvPr id="152" name="Slide Number"/>
          <p:cNvSpPr txBox="1">
            <a:spLocks noGrp="1"/>
          </p:cNvSpPr>
          <p:nvPr>
            <p:ph type="sldNum" sz="quarter" idx="2"/>
          </p:nvPr>
        </p:nvSpPr>
        <p:spPr>
          <a:xfrm>
            <a:off x="11785599" y="12344399"/>
            <a:ext cx="5689601" cy="736601"/>
          </a:xfrm>
          <a:prstGeom prst="rect">
            <a:avLst/>
          </a:prstGeom>
        </p:spPr>
        <p:txBody>
          <a:bodyPr lIns="121919" tIns="121919" rIns="121919" bIns="121919" anchor="ctr"/>
          <a:lstStyle>
            <a:lvl1pPr algn="r" defTabSz="2438400">
              <a:defRPr sz="3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Image + Text Left">
    <p:spTree>
      <p:nvGrpSpPr>
        <p:cNvPr id="1" name="Shape 15"/>
        <p:cNvGrpSpPr/>
        <p:nvPr/>
      </p:nvGrpSpPr>
      <p:grpSpPr>
        <a:xfrm>
          <a:off x="0" y="0"/>
          <a:ext cx="0" cy="0"/>
          <a:chOff x="0" y="0"/>
          <a:chExt cx="0" cy="0"/>
        </a:xfrm>
      </p:grpSpPr>
      <p:sp>
        <p:nvSpPr>
          <p:cNvPr id="4" name="Picture Placeholder 5">
            <a:extLst>
              <a:ext uri="{FF2B5EF4-FFF2-40B4-BE49-F238E27FC236}">
                <a16:creationId xmlns:a16="http://schemas.microsoft.com/office/drawing/2014/main" id="{4256C4E8-50FB-0841-903E-9C7149E8CA8B}"/>
              </a:ext>
            </a:extLst>
          </p:cNvPr>
          <p:cNvSpPr>
            <a:spLocks noGrp="1"/>
          </p:cNvSpPr>
          <p:nvPr>
            <p:ph type="pic" sz="quarter" idx="10" hasCustomPrompt="1"/>
          </p:nvPr>
        </p:nvSpPr>
        <p:spPr>
          <a:xfrm>
            <a:off x="10668000" y="0"/>
            <a:ext cx="13716000" cy="13716000"/>
          </a:xfrm>
          <a:prstGeom prst="rect">
            <a:avLst/>
          </a:prstGeom>
          <a:solidFill>
            <a:schemeClr val="bg1">
              <a:lumMod val="85000"/>
            </a:schemeClr>
          </a:solidFill>
        </p:spPr>
        <p:txBody>
          <a:bodyPr anchor="ctr">
            <a:noAutofit/>
          </a:bodyPr>
          <a:lstStyle>
            <a:lvl1pPr marL="0" indent="0" algn="ctr">
              <a:buNone/>
              <a:defRPr sz="4000">
                <a:latin typeface="Arial" panose="020B0604020202020204" pitchFamily="34" charset="0"/>
                <a:cs typeface="Arial" panose="020B0604020202020204" pitchFamily="34" charset="0"/>
              </a:defRPr>
            </a:lvl1pPr>
          </a:lstStyle>
          <a:p>
            <a:r>
              <a:rPr lang="en-US"/>
              <a:t>Click to insert 1:1 image</a:t>
            </a:r>
          </a:p>
        </p:txBody>
      </p:sp>
      <p:sp>
        <p:nvSpPr>
          <p:cNvPr id="9" name="Text Placeholder 11">
            <a:extLst>
              <a:ext uri="{FF2B5EF4-FFF2-40B4-BE49-F238E27FC236}">
                <a16:creationId xmlns:a16="http://schemas.microsoft.com/office/drawing/2014/main" id="{B07521AE-3F5E-EF47-9E71-B7ED57FD0B44}"/>
              </a:ext>
            </a:extLst>
          </p:cNvPr>
          <p:cNvSpPr>
            <a:spLocks noGrp="1"/>
          </p:cNvSpPr>
          <p:nvPr>
            <p:ph type="body" sz="quarter" idx="27" hasCustomPrompt="1"/>
          </p:nvPr>
        </p:nvSpPr>
        <p:spPr>
          <a:xfrm>
            <a:off x="1463675" y="1168401"/>
            <a:ext cx="8280402" cy="466598"/>
          </a:xfrm>
          <a:prstGeom prst="rect">
            <a:avLst/>
          </a:prstGeom>
        </p:spPr>
        <p:txBody>
          <a:bodyPr lIns="0" tIns="0" rIns="0" bIns="0" anchor="b">
            <a:noAutofit/>
          </a:bodyPr>
          <a:lstStyle>
            <a:lvl1pPr marL="0" indent="0" algn="l">
              <a:lnSpc>
                <a:spcPct val="90000"/>
              </a:lnSpc>
              <a:spcBef>
                <a:spcPts val="0"/>
              </a:spcBef>
              <a:buNone/>
              <a:defRPr sz="2800">
                <a:solidFill>
                  <a:schemeClr val="tx1"/>
                </a:solidFill>
                <a:latin typeface="Arial" panose="020B0604020202020204" pitchFamily="34" charset="0"/>
                <a:cs typeface="Arial" panose="020B0604020202020204" pitchFamily="34" charset="0"/>
              </a:defRPr>
            </a:lvl1pPr>
            <a:lvl2pPr marL="914400" indent="0">
              <a:buNone/>
              <a:defRPr/>
            </a:lvl2pPr>
            <a:lvl3pPr marL="1828800" indent="0">
              <a:buNone/>
              <a:defRPr/>
            </a:lvl3pPr>
            <a:lvl4pPr marL="2743200" indent="0">
              <a:buNone/>
              <a:defRPr/>
            </a:lvl4pPr>
            <a:lvl5pPr marL="3657600" indent="0">
              <a:buNone/>
              <a:defRPr/>
            </a:lvl5pPr>
          </a:lstStyle>
          <a:p>
            <a:pPr lvl="0"/>
            <a:r>
              <a:rPr lang="en-US"/>
              <a:t>Click to add slide title</a:t>
            </a:r>
          </a:p>
        </p:txBody>
      </p:sp>
      <p:sp>
        <p:nvSpPr>
          <p:cNvPr id="10" name="Text Placeholder 2">
            <a:extLst>
              <a:ext uri="{FF2B5EF4-FFF2-40B4-BE49-F238E27FC236}">
                <a16:creationId xmlns:a16="http://schemas.microsoft.com/office/drawing/2014/main" id="{A64A7E64-06D6-1049-A9D1-574E2B5E3CA1}"/>
              </a:ext>
            </a:extLst>
          </p:cNvPr>
          <p:cNvSpPr>
            <a:spLocks noGrp="1"/>
          </p:cNvSpPr>
          <p:nvPr>
            <p:ph type="body" sz="quarter" idx="28" hasCustomPrompt="1"/>
          </p:nvPr>
        </p:nvSpPr>
        <p:spPr>
          <a:xfrm>
            <a:off x="1494672" y="3076176"/>
            <a:ext cx="8249404" cy="896660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CF6A50E-97FD-AE47-9E56-D9D289664275}"/>
              </a:ext>
            </a:extLst>
          </p:cNvPr>
          <p:cNvSpPr>
            <a:spLocks noGrp="1"/>
          </p:cNvSpPr>
          <p:nvPr>
            <p:ph type="ftr" sz="quarter" idx="29"/>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FB040299-D097-1A45-9D0F-14AD425E5BF0}"/>
              </a:ext>
            </a:extLst>
          </p:cNvPr>
          <p:cNvSpPr>
            <a:spLocks noGrp="1"/>
          </p:cNvSpPr>
          <p:nvPr>
            <p:ph type="sldNum" sz="quarter" idx="30"/>
          </p:nvPr>
        </p:nvSpPr>
        <p:spPr>
          <a:xfrm>
            <a:off x="11941192" y="13081000"/>
            <a:ext cx="488916" cy="471924"/>
          </a:xfrm>
        </p:spPr>
        <p:txBody>
          <a:bodyPr/>
          <a:lstStyle>
            <a:lvl1pPr>
              <a:defRPr>
                <a:solidFill>
                  <a:schemeClr val="bg1"/>
                </a:solidFill>
              </a:defRPr>
            </a:lvl1pPr>
          </a:lstStyle>
          <a:p>
            <a:fld id="{8E38E2EF-3030-0443-8479-1474743ACC33}" type="slidenum">
              <a:rPr lang="en-US" smtClean="0"/>
              <a:pPr/>
              <a:t>‹#›</a:t>
            </a:fld>
            <a:endParaRPr lang="en-US"/>
          </a:p>
        </p:txBody>
      </p:sp>
    </p:spTree>
    <p:extLst>
      <p:ext uri="{BB962C8B-B14F-4D97-AF65-F5344CB8AC3E}">
        <p14:creationId xmlns:p14="http://schemas.microsoft.com/office/powerpoint/2010/main" val="383338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E8065-4F76-3641-9389-C9CF7C237A0A}"/>
              </a:ext>
            </a:extLst>
          </p:cNvPr>
          <p:cNvSpPr>
            <a:spLocks noGrp="1"/>
          </p:cNvSpPr>
          <p:nvPr>
            <p:ph type="dt" sz="half" idx="10"/>
          </p:nvPr>
        </p:nvSpPr>
        <p:spPr/>
        <p:txBody>
          <a:bodyPr/>
          <a:lstStyle/>
          <a:p>
            <a:fld id="{8D8B8918-6E38-1A4A-A605-10F1BA54E5D3}" type="datetimeFigureOut">
              <a:rPr lang="en-US" smtClean="0"/>
              <a:pPr/>
              <a:t>11/2/2021</a:t>
            </a:fld>
            <a:endParaRPr lang="en-US"/>
          </a:p>
        </p:txBody>
      </p:sp>
      <p:sp>
        <p:nvSpPr>
          <p:cNvPr id="3" name="Footer Placeholder 2">
            <a:extLst>
              <a:ext uri="{FF2B5EF4-FFF2-40B4-BE49-F238E27FC236}">
                <a16:creationId xmlns:a16="http://schemas.microsoft.com/office/drawing/2014/main" id="{75C7F2D9-4CFE-D14F-BABB-F812376B50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B10809-C1D2-D848-815F-1F03A2BCC90B}"/>
              </a:ext>
            </a:extLst>
          </p:cNvPr>
          <p:cNvSpPr>
            <a:spLocks noGrp="1"/>
          </p:cNvSpPr>
          <p:nvPr>
            <p:ph type="sldNum" sz="quarter" idx="12"/>
          </p:nvPr>
        </p:nvSpPr>
        <p:spPr>
          <a:xfrm>
            <a:off x="11941192" y="13081000"/>
            <a:ext cx="488916" cy="471924"/>
          </a:xfrm>
        </p:spPr>
        <p:txBody>
          <a:bodyPr/>
          <a:lstStyle/>
          <a:p>
            <a:fld id="{96A48F29-8D67-4F4E-9F6C-780EA0017C22}" type="slidenum">
              <a:rPr lang="en-US" smtClean="0"/>
              <a:pPr/>
              <a:t>‹#›</a:t>
            </a:fld>
            <a:endParaRPr lang="en-US"/>
          </a:p>
        </p:txBody>
      </p:sp>
    </p:spTree>
    <p:extLst>
      <p:ext uri="{BB962C8B-B14F-4D97-AF65-F5344CB8AC3E}">
        <p14:creationId xmlns:p14="http://schemas.microsoft.com/office/powerpoint/2010/main" val="2032351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6851-F135-1F4B-8E33-B9A0E2FFA3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53453E-4C5A-3240-A3FD-60FDE3215F5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0CF819-D71D-7742-A1C9-26D85A451665}"/>
              </a:ext>
            </a:extLst>
          </p:cNvPr>
          <p:cNvSpPr>
            <a:spLocks noGrp="1"/>
          </p:cNvSpPr>
          <p:nvPr>
            <p:ph type="dt" sz="half" idx="10"/>
          </p:nvPr>
        </p:nvSpPr>
        <p:spPr/>
        <p:txBody>
          <a:bodyPr/>
          <a:lstStyle/>
          <a:p>
            <a:fld id="{8D8B8918-6E38-1A4A-A605-10F1BA54E5D3}" type="datetimeFigureOut">
              <a:rPr lang="en-US" smtClean="0"/>
              <a:pPr/>
              <a:t>11/2/2021</a:t>
            </a:fld>
            <a:endParaRPr lang="en-US"/>
          </a:p>
        </p:txBody>
      </p:sp>
      <p:sp>
        <p:nvSpPr>
          <p:cNvPr id="5" name="Footer Placeholder 4">
            <a:extLst>
              <a:ext uri="{FF2B5EF4-FFF2-40B4-BE49-F238E27FC236}">
                <a16:creationId xmlns:a16="http://schemas.microsoft.com/office/drawing/2014/main" id="{D9EC48C4-611D-1D4A-8258-A97A94D37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E208D-D66B-DB42-865A-EEBEAEF02726}"/>
              </a:ext>
            </a:extLst>
          </p:cNvPr>
          <p:cNvSpPr>
            <a:spLocks noGrp="1"/>
          </p:cNvSpPr>
          <p:nvPr>
            <p:ph type="sldNum" sz="quarter" idx="12"/>
          </p:nvPr>
        </p:nvSpPr>
        <p:spPr>
          <a:xfrm>
            <a:off x="11941192" y="13081000"/>
            <a:ext cx="488916" cy="471924"/>
          </a:xfrm>
        </p:spPr>
        <p:txBody>
          <a:bodyPr/>
          <a:lstStyle/>
          <a:p>
            <a:fld id="{96A48F29-8D67-4F4E-9F6C-780EA0017C22}" type="slidenum">
              <a:rPr lang="en-US" smtClean="0"/>
              <a:pPr/>
              <a:t>‹#›</a:t>
            </a:fld>
            <a:endParaRPr lang="en-US"/>
          </a:p>
        </p:txBody>
      </p:sp>
    </p:spTree>
    <p:extLst>
      <p:ext uri="{BB962C8B-B14F-4D97-AF65-F5344CB8AC3E}">
        <p14:creationId xmlns:p14="http://schemas.microsoft.com/office/powerpoint/2010/main" val="203347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90.png"/><Relationship Id="rId7"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102.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6.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cb4c91d0e7322bb62b291bcb6ab.previews.dropboxusercontent.com/p/thumb/AAe9fNfZL8nXXtrj_Bz40urdO3Y2wR6gAGecW-tKQEFW4KJWfe9jAxQPe6ImhvjzHmNj3AfhhMR-dYhTYRATlIFmV2xHgaMGsXx8yah-a-p1a6zW9bsmajlrhNm1huBTF0YLb8cZajfAu0u-mrcmRCUoYjD8siz1J59r0m9UiWkQPpDoIq9Yfg7Bd-P4HZ6UhKOx_53uzgrNZZ4b5zh--mf4vtTKFeViQzKqAoBBGuZ8IleULkLiZ9fJ0WUcQvdtYZsrSful6e1r1coB0xbWGAxLTpw5Y6T14Wu2dDi63fUpDZuB8Adzkqr0v8LMcSllZTEfkhEMBmfasqH2drq1ZeAZV4G-ePev1okFaHXjY6-TbqAr_jevY6KBSNz5eaXQNyAz9JapBMvYiKReQZg6fCi8piNlEhQaRRHu4Z3Mq1aArGJQgY6uUOO-8naFglkpQYw/p.png?fv_content=true&amp;size_mode=5">
            <a:extLst>
              <a:ext uri="{FF2B5EF4-FFF2-40B4-BE49-F238E27FC236}">
                <a16:creationId xmlns:a16="http://schemas.microsoft.com/office/drawing/2014/main" id="{64820811-23A7-45CD-9FF8-EBA2AEDE7D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93"/>
          <a:stretch/>
        </p:blipFill>
        <p:spPr bwMode="auto">
          <a:xfrm>
            <a:off x="-102826" y="1"/>
            <a:ext cx="24486826" cy="14683910"/>
          </a:xfrm>
          <a:prstGeom prst="rect">
            <a:avLst/>
          </a:prstGeom>
          <a:noFill/>
          <a:extLst>
            <a:ext uri="{909E8E84-426E-40DD-AFC4-6F175D3DCCD1}">
              <a14:hiddenFill xmlns:a14="http://schemas.microsoft.com/office/drawing/2010/main">
                <a:solidFill>
                  <a:srgbClr val="FFFFFF"/>
                </a:solidFill>
              </a14:hiddenFill>
            </a:ext>
          </a:extLst>
        </p:spPr>
      </p:pic>
      <p:sp>
        <p:nvSpPr>
          <p:cNvPr id="162" name="Text Placeholder 1"/>
          <p:cNvSpPr txBox="1">
            <a:spLocks noGrp="1"/>
          </p:cNvSpPr>
          <p:nvPr>
            <p:ph type="body" sz="quarter" idx="1"/>
          </p:nvPr>
        </p:nvSpPr>
        <p:spPr>
          <a:xfrm>
            <a:off x="743518" y="1795184"/>
            <a:ext cx="22225001" cy="1833406"/>
          </a:xfrm>
          <a:prstGeom prst="rect">
            <a:avLst/>
          </a:prstGeom>
        </p:spPr>
        <p:txBody>
          <a:bodyPr/>
          <a:lstStyle>
            <a:lvl1pPr marL="536447" indent="-335279" defTabSz="2145791">
              <a:spcBef>
                <a:spcPts val="2100"/>
              </a:spcBef>
              <a:defRPr sz="8800">
                <a:solidFill>
                  <a:srgbClr val="FFFFFF"/>
                </a:solidFill>
                <a:latin typeface="Helvetica Neue"/>
                <a:ea typeface="Helvetica Neue"/>
                <a:cs typeface="Helvetica Neue"/>
                <a:sym typeface="Helvetica Neue"/>
              </a:defRPr>
            </a:lvl1pPr>
          </a:lstStyle>
          <a:p>
            <a:r>
              <a:rPr dirty="0">
                <a:highlight>
                  <a:srgbClr val="808080"/>
                </a:highlight>
              </a:rPr>
              <a:t>m.a.d design</a:t>
            </a:r>
          </a:p>
        </p:txBody>
      </p:sp>
      <p:sp>
        <p:nvSpPr>
          <p:cNvPr id="163" name="A Steelcase Partner…"/>
          <p:cNvSpPr txBox="1"/>
          <p:nvPr/>
        </p:nvSpPr>
        <p:spPr>
          <a:xfrm>
            <a:off x="1316944" y="3540498"/>
            <a:ext cx="6450601" cy="10303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a:solidFill>
                  <a:srgbClr val="FFFFFF"/>
                </a:solidFill>
              </a:defRPr>
            </a:pPr>
            <a:r>
              <a:rPr dirty="0">
                <a:highlight>
                  <a:srgbClr val="808080"/>
                </a:highlight>
              </a:rPr>
              <a:t>A Steelcase Partner</a:t>
            </a:r>
          </a:p>
          <a:p>
            <a:pPr algn="l">
              <a:defRPr>
                <a:solidFill>
                  <a:srgbClr val="FFFFFF"/>
                </a:solidFill>
              </a:defRPr>
            </a:pPr>
            <a:r>
              <a:rPr lang="en-US" dirty="0">
                <a:highlight>
                  <a:srgbClr val="808080"/>
                </a:highlight>
              </a:rPr>
              <a:t>2021 / 2022</a:t>
            </a:r>
            <a:endParaRPr dirty="0">
              <a:highlight>
                <a:srgbClr val="808080"/>
              </a:highlight>
            </a:endParaRPr>
          </a:p>
        </p:txBody>
      </p:sp>
      <p:sp>
        <p:nvSpPr>
          <p:cNvPr id="164" name="Text Placeholder 1"/>
          <p:cNvSpPr txBox="1"/>
          <p:nvPr/>
        </p:nvSpPr>
        <p:spPr>
          <a:xfrm>
            <a:off x="-8589556" y="424543"/>
            <a:ext cx="22225001" cy="1833406"/>
          </a:xfrm>
          <a:prstGeom prst="rect">
            <a:avLst/>
          </a:prstGeom>
          <a:ln w="12700">
            <a:miter lim="400000"/>
          </a:ln>
          <a:extLst>
            <a:ext uri="{C572A759-6A51-4108-AA02-DFA0A04FC94B}">
              <ma14:wrappingTextBoxFlag xmlns:ma14="http://schemas.microsoft.com/office/mac/drawingml/2011/main" xmlns="" val="1"/>
            </a:ext>
          </a:extLst>
        </p:spPr>
        <p:txBody>
          <a:bodyPr lIns="243799" tIns="243799" rIns="243799" bIns="243799" anchor="b">
            <a:normAutofit/>
          </a:bodyPr>
          <a:lstStyle>
            <a:lvl1pPr marL="536447" indent="-335279" algn="r" defTabSz="2145791">
              <a:lnSpc>
                <a:spcPct val="70000"/>
              </a:lnSpc>
              <a:spcBef>
                <a:spcPts val="2100"/>
              </a:spcBef>
              <a:defRPr sz="8800">
                <a:solidFill>
                  <a:srgbClr val="FFFFFF"/>
                </a:solidFill>
              </a:defRPr>
            </a:lvl1pPr>
          </a:lstStyle>
          <a:p>
            <a:r>
              <a:rPr dirty="0">
                <a:highlight>
                  <a:srgbClr val="808080"/>
                </a:highlight>
              </a:rPr>
              <a:t>Surface Material APAC</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5A51C71B-947E-9547-95C0-BF3A0ABC1FC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4400" y="-642730"/>
            <a:ext cx="25603200" cy="151822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solidFill>
                  <a:srgbClr val="FFFFFF"/>
                </a:solidFill>
                <a:latin typeface="Arial"/>
                <a:cs typeface="Arial"/>
              </a:rPr>
              <a:t>PLATFORM</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9" name="Picture 2" descr="m.a.d. furniture design (madfurnituredesign) - Profile | Pinterest">
            <a:extLst>
              <a:ext uri="{FF2B5EF4-FFF2-40B4-BE49-F238E27FC236}">
                <a16:creationId xmlns:a16="http://schemas.microsoft.com/office/drawing/2014/main" id="{6821A92E-DE1B-564F-9EF6-E41E98B3BB3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16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66155" y="2112609"/>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PLATFORM CHAIR </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46031" y="3666668"/>
            <a:ext cx="7866886" cy="8447890"/>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Echoing the MAD primary style but this time playing on 3 different touch points using materiality. Platform continue to use exposed metal tubing as the main frame, a slightly curved Ash wood back and a softer seat upholstery, giving this family more visual interest and tactile cues.</a:t>
            </a:r>
          </a:p>
          <a:p>
            <a:pPr lvl="0"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endPar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endPar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US" sz="2800" b="0" dirty="0">
                <a:latin typeface="Helvetica Neue" panose="02000503000000020004" pitchFamily="2" charset="0"/>
                <a:ea typeface="Helvetica Neue" panose="02000503000000020004" pitchFamily="2" charset="0"/>
                <a:cs typeface="Helvetica Neue" panose="02000503000000020004" pitchFamily="2" charset="0"/>
              </a:rPr>
              <a:t>Light metal tube legs elevate the seat,</a:t>
            </a:r>
            <a:r>
              <a:rPr lang="zh-TW" altLang="en-US" sz="2800" b="0" dirty="0">
                <a:latin typeface="Helvetica Neue" panose="02000503000000020004" pitchFamily="2" charset="0"/>
                <a:ea typeface="Helvetica Neue" panose="02000503000000020004" pitchFamily="2" charset="0"/>
                <a:cs typeface="Helvetica Neue" panose="02000503000000020004" pitchFamily="2" charset="0"/>
              </a:rPr>
              <a:t> </a:t>
            </a:r>
            <a:r>
              <a:rPr lang="en-US" sz="2800" b="0" dirty="0">
                <a:latin typeface="Helvetica Neue" panose="02000503000000020004" pitchFamily="2" charset="0"/>
                <a:ea typeface="Helvetica Neue" panose="02000503000000020004" pitchFamily="2" charset="0"/>
                <a:cs typeface="Helvetica Neue" panose="02000503000000020004" pitchFamily="2" charset="0"/>
              </a:rPr>
              <a:t>creating a visually lighter aesthetic</a:t>
            </a:r>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Suitable for residential or commercial use</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Versatile design to fit modern or traditional settings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Choice of matching wood and upholstered finish</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1150380"/>
          </a:xfrm>
          <a:prstGeom prst="rect">
            <a:avLst/>
          </a:prstGeom>
        </p:spPr>
        <p:txBody>
          <a:bodyPr vert="horz" wrap="square" lIns="0" tIns="27940" rIns="0" bIns="0" rtlCol="0">
            <a:spAutoFit/>
          </a:bodyPr>
          <a:lstStyle/>
          <a:p>
            <a:pPr algn="l">
              <a:lnSpc>
                <a:spcPts val="3000"/>
              </a:lnSpc>
            </a:pPr>
            <a:r>
              <a:rPr lang="en-US"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BACKREST</a:t>
            </a:r>
          </a:p>
          <a:p>
            <a:pPr algn="l">
              <a:lnSpc>
                <a:spcPts val="3000"/>
              </a:lnSpc>
            </a:pPr>
            <a:r>
              <a:rPr lang="en-US"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a:p>
            <a:pPr algn="l">
              <a:lnSpc>
                <a:spcPts val="3000"/>
              </a:lnSpc>
            </a:pPr>
            <a:r>
              <a:rPr lang="en-US"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COLOR</a:t>
            </a: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6" name="object 16"/>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6"/>
            <a:ext cx="11630638" cy="1107996"/>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US" sz="2200" dirty="0">
                <a:latin typeface="Helvetica Neue" panose="02000503000000020004" pitchFamily="2" charset="0"/>
                <a:ea typeface="Helvetica Neue" panose="02000503000000020004" pitchFamily="2" charset="0"/>
                <a:cs typeface="Helvetica Neue" panose="02000503000000020004" pitchFamily="2" charset="0"/>
              </a:rPr>
              <a:t>Ash wood backrest</a:t>
            </a:r>
          </a:p>
          <a:p>
            <a:pPr algn="l">
              <a:defRPr>
                <a:solidFill>
                  <a:srgbClr val="000000"/>
                </a:solidFill>
                <a:latin typeface="Calibri Light"/>
                <a:ea typeface="Calibri Light"/>
                <a:cs typeface="Calibri Light"/>
                <a:sym typeface="Calibri Light"/>
              </a:defRPr>
            </a:pPr>
            <a:r>
              <a:rPr lang="en-US" sz="2200" dirty="0">
                <a:latin typeface="Helvetica Neue" panose="02000503000000020004" pitchFamily="2" charset="0"/>
                <a:ea typeface="Helvetica Neue" panose="02000503000000020004" pitchFamily="2" charset="0"/>
                <a:cs typeface="Helvetica Neue" panose="02000503000000020004" pitchFamily="2" charset="0"/>
              </a:rPr>
              <a:t>Light metal tube legs</a:t>
            </a:r>
          </a:p>
          <a:p>
            <a:pPr algn="l">
              <a:defRPr>
                <a:solidFill>
                  <a:srgbClr val="000000"/>
                </a:solidFill>
                <a:latin typeface="Calibri Light"/>
                <a:ea typeface="Calibri Light"/>
                <a:cs typeface="Calibri Light"/>
                <a:sym typeface="Calibri Light"/>
              </a:defRPr>
            </a:pPr>
            <a:r>
              <a:rPr lang="en-US" sz="2200" dirty="0">
                <a:latin typeface="Helvetica Neue" panose="02000503000000020004" pitchFamily="2" charset="0"/>
                <a:ea typeface="Helvetica Neue" panose="02000503000000020004" pitchFamily="2" charset="0"/>
                <a:cs typeface="Helvetica Neue" panose="02000503000000020004" pitchFamily="2" charset="0"/>
              </a:rPr>
              <a:t>Pewter grey and lead grey</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074" name="Picture 2" descr="Platform Dining Chair Product Silhouette">
            <a:extLst>
              <a:ext uri="{FF2B5EF4-FFF2-40B4-BE49-F238E27FC236}">
                <a16:creationId xmlns:a16="http://schemas.microsoft.com/office/drawing/2014/main" id="{716C37EB-50B4-5946-92E4-45F2741E3D1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379923" y="9292871"/>
            <a:ext cx="4579040" cy="36358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furniture, seat, chair&#10;&#10;Description automatically generated">
            <a:extLst>
              <a:ext uri="{FF2B5EF4-FFF2-40B4-BE49-F238E27FC236}">
                <a16:creationId xmlns:a16="http://schemas.microsoft.com/office/drawing/2014/main" id="{2D0F9323-5962-734D-BA94-5CBF0DE4DE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28430" y="609740"/>
            <a:ext cx="6163984" cy="7104948"/>
          </a:xfrm>
          <a:prstGeom prst="rect">
            <a:avLst/>
          </a:prstGeom>
        </p:spPr>
      </p:pic>
      <p:pic>
        <p:nvPicPr>
          <p:cNvPr id="2" name="Picture 1">
            <a:extLst>
              <a:ext uri="{FF2B5EF4-FFF2-40B4-BE49-F238E27FC236}">
                <a16:creationId xmlns:a16="http://schemas.microsoft.com/office/drawing/2014/main" id="{8255593C-28E2-4673-A16F-861E84FEBBD1}"/>
              </a:ext>
            </a:extLst>
          </p:cNvPr>
          <p:cNvPicPr>
            <a:picLocks noChangeAspect="1"/>
          </p:cNvPicPr>
          <p:nvPr/>
        </p:nvPicPr>
        <p:blipFill>
          <a:blip r:embed="rId5"/>
          <a:stretch>
            <a:fillRect/>
          </a:stretch>
        </p:blipFill>
        <p:spPr>
          <a:xfrm>
            <a:off x="9579147" y="3447280"/>
            <a:ext cx="2914650" cy="4533900"/>
          </a:xfrm>
          <a:prstGeom prst="rect">
            <a:avLst/>
          </a:prstGeom>
        </p:spPr>
      </p:pic>
      <p:sp>
        <p:nvSpPr>
          <p:cNvPr id="20" name="object 15">
            <a:extLst>
              <a:ext uri="{FF2B5EF4-FFF2-40B4-BE49-F238E27FC236}">
                <a16:creationId xmlns:a16="http://schemas.microsoft.com/office/drawing/2014/main" id="{0DEEA612-71B0-4B36-8C34-BD7566A205BD}"/>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1807358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5" y="2073029"/>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PLATFORM BARSTOOL</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5847755"/>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Echoing the MAD primary style but this time playing on 3 different touch points using materiality. Platform continue to use exposed metal tubing as the main frame, a slightly curved Ash wood back and a softer seat upholstery, giving this family more visual interest and tactile cues.</a:t>
            </a:r>
          </a:p>
          <a:p>
            <a:pPr lvl="0"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lvl="0"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Suitable for residential or commercial use</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Stackable, not recommended stacking more than 4 units</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1150380"/>
          </a:xfrm>
          <a:prstGeom prst="rect">
            <a:avLst/>
          </a:prstGeom>
        </p:spPr>
        <p:txBody>
          <a:bodyPr vert="horz" wrap="square" lIns="0" tIns="27940" rIns="0" bIns="0" rtlCol="0">
            <a:spAutoFit/>
          </a:bodyPr>
          <a:lstStyle/>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BACKREST</a:t>
            </a:r>
          </a:p>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a:p>
            <a:pPr algn="l">
              <a:lnSpc>
                <a:spcPts val="3000"/>
              </a:lnSpc>
            </a:pPr>
            <a:endPar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US" sz="2200" b="0" dirty="0">
                <a:latin typeface="Helvetica Neue" panose="02000503000000020004" pitchFamily="2" charset="0"/>
                <a:ea typeface="Helvetica Neue" panose="02000503000000020004" pitchFamily="2" charset="0"/>
                <a:cs typeface="Helvetica Neue" panose="02000503000000020004" pitchFamily="2" charset="0"/>
              </a:rPr>
              <a:t>Ash wood or upholstered seat and back</a:t>
            </a:r>
          </a:p>
          <a:p>
            <a:pPr algn="l">
              <a:defRPr>
                <a:solidFill>
                  <a:srgbClr val="000000"/>
                </a:solidFill>
                <a:latin typeface="Calibri Light"/>
                <a:ea typeface="Calibri Light"/>
                <a:cs typeface="Calibri Light"/>
                <a:sym typeface="Calibri Light"/>
              </a:defRPr>
            </a:pPr>
            <a:r>
              <a:rPr lang="en-US" sz="2200" b="0" dirty="0">
                <a:latin typeface="Helvetica Neue" panose="02000503000000020004" pitchFamily="2" charset="0"/>
                <a:ea typeface="Helvetica Neue" panose="02000503000000020004" pitchFamily="2" charset="0"/>
                <a:cs typeface="Helvetica Neue" panose="02000503000000020004" pitchFamily="2" charset="0"/>
              </a:rPr>
              <a:t>Light metal tube legs</a:t>
            </a:r>
          </a:p>
        </p:txBody>
      </p:sp>
      <p:pic>
        <p:nvPicPr>
          <p:cNvPr id="4098" name="Picture 2" descr="Platform Bar Stool Product Silhouette">
            <a:extLst>
              <a:ext uri="{FF2B5EF4-FFF2-40B4-BE49-F238E27FC236}">
                <a16:creationId xmlns:a16="http://schemas.microsoft.com/office/drawing/2014/main" id="{AE5B61CE-DFCF-9B43-BF60-904A3215FE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719853" y="9085649"/>
            <a:ext cx="4271962" cy="3927382"/>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16">
            <a:extLst>
              <a:ext uri="{FF2B5EF4-FFF2-40B4-BE49-F238E27FC236}">
                <a16:creationId xmlns:a16="http://schemas.microsoft.com/office/drawing/2014/main" id="{82673A69-DE46-4A84-B0EF-4BACAEE58E7B}"/>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20" name="Picture 19">
            <a:extLst>
              <a:ext uri="{FF2B5EF4-FFF2-40B4-BE49-F238E27FC236}">
                <a16:creationId xmlns:a16="http://schemas.microsoft.com/office/drawing/2014/main" id="{0508DEB9-AF26-474A-A14E-929E98C7AE17}"/>
              </a:ext>
            </a:extLst>
          </p:cNvPr>
          <p:cNvPicPr>
            <a:picLocks noChangeAspect="1"/>
          </p:cNvPicPr>
          <p:nvPr/>
        </p:nvPicPr>
        <p:blipFill>
          <a:blip r:embed="rId4"/>
          <a:stretch>
            <a:fillRect/>
          </a:stretch>
        </p:blipFill>
        <p:spPr>
          <a:xfrm>
            <a:off x="9579147" y="3447280"/>
            <a:ext cx="2914650" cy="4533900"/>
          </a:xfrm>
          <a:prstGeom prst="rect">
            <a:avLst/>
          </a:prstGeom>
        </p:spPr>
      </p:pic>
      <p:sp>
        <p:nvSpPr>
          <p:cNvPr id="21" name="object 15">
            <a:extLst>
              <a:ext uri="{FF2B5EF4-FFF2-40B4-BE49-F238E27FC236}">
                <a16:creationId xmlns:a16="http://schemas.microsoft.com/office/drawing/2014/main" id="{04BB8D51-D087-40AC-9B5C-7D97F31B13C1}"/>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pic>
        <p:nvPicPr>
          <p:cNvPr id="1026" name="Picture 2" descr="m.a.d. Platform Bar Stool | DLaguna.com">
            <a:extLst>
              <a:ext uri="{FF2B5EF4-FFF2-40B4-BE49-F238E27FC236}">
                <a16:creationId xmlns:a16="http://schemas.microsoft.com/office/drawing/2014/main" id="{A541E14B-F633-4E26-BDA9-C2F9D5E66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3270" y="1223008"/>
            <a:ext cx="66675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6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SLING LOUNGE </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8313750" cy="6709529"/>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Our best-selling collection, the Sling ticks all the boxes, modern, comfortable and functional. </a:t>
            </a:r>
            <a:r>
              <a:rPr lang="en-US" sz="2800" b="0" dirty="0">
                <a:latin typeface="Helvetica Neue" panose="02000503000000020004" pitchFamily="2" charset="0"/>
                <a:ea typeface="Helvetica Neue" panose="02000503000000020004" pitchFamily="2" charset="0"/>
                <a:cs typeface="Helvetica Neue" panose="02000503000000020004" pitchFamily="2" charset="0"/>
              </a:rPr>
              <a:t>Their feature is the continuous metal tube frame that wraps around the body of the chair &amp; table. This creates a transparent and honest feel of the product to the users.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Sturdy, minimalist metal frame that can withstand high traffic environments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Light silhouette that can support range of settings. </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Stacks 2 high efficiently with stacking bumpers to protect the seat surface</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6" name="object 16">
            <a:extLst>
              <a:ext uri="{FF2B5EF4-FFF2-40B4-BE49-F238E27FC236}">
                <a16:creationId xmlns:a16="http://schemas.microsoft.com/office/drawing/2014/main" id="{A3DC9A0D-40A7-453A-AE94-7EF5D678AE0E}"/>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2" name="Picture 1">
            <a:extLst>
              <a:ext uri="{FF2B5EF4-FFF2-40B4-BE49-F238E27FC236}">
                <a16:creationId xmlns:a16="http://schemas.microsoft.com/office/drawing/2014/main" id="{7AE603A1-659C-4DE4-8AF5-D1CB266D5781}"/>
              </a:ext>
            </a:extLst>
          </p:cNvPr>
          <p:cNvPicPr>
            <a:picLocks noChangeAspect="1"/>
          </p:cNvPicPr>
          <p:nvPr/>
        </p:nvPicPr>
        <p:blipFill>
          <a:blip r:embed="rId3"/>
          <a:stretch>
            <a:fillRect/>
          </a:stretch>
        </p:blipFill>
        <p:spPr>
          <a:xfrm>
            <a:off x="9736624" y="6691262"/>
            <a:ext cx="11274872" cy="4818976"/>
          </a:xfrm>
          <a:prstGeom prst="rect">
            <a:avLst/>
          </a:prstGeom>
        </p:spPr>
      </p:pic>
      <p:pic>
        <p:nvPicPr>
          <p:cNvPr id="4" name="Picture 3" descr="A brown chair with a white background&#10;&#10;Description automatically generated with low confidence">
            <a:extLst>
              <a:ext uri="{FF2B5EF4-FFF2-40B4-BE49-F238E27FC236}">
                <a16:creationId xmlns:a16="http://schemas.microsoft.com/office/drawing/2014/main" id="{FD515543-BA07-CA40-9DD8-0F55F7E9D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1" y="440195"/>
            <a:ext cx="7370614" cy="6996542"/>
          </a:xfrm>
          <a:prstGeom prst="rect">
            <a:avLst/>
          </a:prstGeom>
        </p:spPr>
      </p:pic>
      <p:pic>
        <p:nvPicPr>
          <p:cNvPr id="6148" name="Picture 4" descr="Sling Lounge Chair Product Silhouette">
            <a:extLst>
              <a:ext uri="{FF2B5EF4-FFF2-40B4-BE49-F238E27FC236}">
                <a16:creationId xmlns:a16="http://schemas.microsoft.com/office/drawing/2014/main" id="{5E8EC7C8-198C-0046-B9B3-07674038A9F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8429011" y="6953294"/>
            <a:ext cx="4963626" cy="247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SLING CHAIR</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1037751" y="4459478"/>
            <a:ext cx="8156274" cy="7509748"/>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Our best-selling collection, the Sling ticks all the boxes, modern, comfortable and functional. </a:t>
            </a:r>
            <a:r>
              <a:rPr lang="en-US" sz="2800" b="0" dirty="0">
                <a:latin typeface="Helvetica Neue" panose="02000503000000020004" pitchFamily="2" charset="0"/>
                <a:ea typeface="Helvetica Neue" panose="02000503000000020004" pitchFamily="2" charset="0"/>
                <a:cs typeface="Helvetica Neue" panose="02000503000000020004" pitchFamily="2" charset="0"/>
              </a:rPr>
              <a:t>Their feature is the continuous metal tube frame that wraps around the body of the chair &amp; table. This creates a transparent and honest feel of the product to the users.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spcBef>
                <a:spcPts val="1160"/>
              </a:spcBef>
            </a:pPr>
            <a:r>
              <a:rPr lang="en-HK" sz="28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Sturdy, minimalist metal frame that can withstand high traffic environments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Light silhouette that can support range of settings. </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Stacks 2 high efficiently with stacking bumpers to protect the seat surface</a:t>
            </a:r>
          </a:p>
          <a:p>
            <a:pPr algn="l">
              <a:defRPr b="1">
                <a:solidFill>
                  <a:srgbClr val="000000"/>
                </a:solidFill>
                <a:latin typeface="Calibri Light"/>
                <a:ea typeface="Calibri Light"/>
                <a:cs typeface="Calibri Light"/>
                <a:sym typeface="Calibri Light"/>
              </a:defRPr>
            </a:pPr>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596900" indent="-571500" algn="l" fontAlgn="base">
              <a:buFont typeface="Arial" panose="020B0604020202020204" pitchFamily="34" charset="0"/>
              <a:buChar char="•"/>
            </a:pPr>
            <a:endParaRPr lang="en-US" sz="28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6" name="object 16">
            <a:extLst>
              <a:ext uri="{FF2B5EF4-FFF2-40B4-BE49-F238E27FC236}">
                <a16:creationId xmlns:a16="http://schemas.microsoft.com/office/drawing/2014/main" id="{0039DE3A-2495-4A39-9F48-F37A76705749}"/>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17" name="Picture 16">
            <a:extLst>
              <a:ext uri="{FF2B5EF4-FFF2-40B4-BE49-F238E27FC236}">
                <a16:creationId xmlns:a16="http://schemas.microsoft.com/office/drawing/2014/main" id="{0E028D8B-6436-4E51-91CA-5AD87C80E2F4}"/>
              </a:ext>
            </a:extLst>
          </p:cNvPr>
          <p:cNvPicPr>
            <a:picLocks noChangeAspect="1"/>
          </p:cNvPicPr>
          <p:nvPr/>
        </p:nvPicPr>
        <p:blipFill>
          <a:blip r:embed="rId3"/>
          <a:stretch>
            <a:fillRect/>
          </a:stretch>
        </p:blipFill>
        <p:spPr>
          <a:xfrm>
            <a:off x="9736624" y="6691262"/>
            <a:ext cx="11274872" cy="4818976"/>
          </a:xfrm>
          <a:prstGeom prst="rect">
            <a:avLst/>
          </a:prstGeom>
        </p:spPr>
      </p:pic>
      <p:pic>
        <p:nvPicPr>
          <p:cNvPr id="7170" name="Picture 2" descr="Sling Dining Chair Product Silhouette">
            <a:extLst>
              <a:ext uri="{FF2B5EF4-FFF2-40B4-BE49-F238E27FC236}">
                <a16:creationId xmlns:a16="http://schemas.microsoft.com/office/drawing/2014/main" id="{CBDF83C0-1D60-474C-9F19-9C6754BCA04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810165" y="6123966"/>
            <a:ext cx="4536084" cy="29767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ing Upholstered - M.A.D. Furniture - Touch of Modern">
            <a:extLst>
              <a:ext uri="{FF2B5EF4-FFF2-40B4-BE49-F238E27FC236}">
                <a16:creationId xmlns:a16="http://schemas.microsoft.com/office/drawing/2014/main" id="{4D7FEDF3-588E-4532-BE5C-B567161ACC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62" t="7871" r="15037" b="10193"/>
          <a:stretch/>
        </p:blipFill>
        <p:spPr bwMode="auto">
          <a:xfrm>
            <a:off x="13154040" y="601274"/>
            <a:ext cx="5115664" cy="667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86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5" y="3159509"/>
            <a:ext cx="11814854" cy="856645"/>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SLING BARSTOOL</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8313746" cy="6709529"/>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Our best-selling collection, the Sling ticks all the boxes, modern, comfortable and functional. </a:t>
            </a:r>
            <a:r>
              <a:rPr lang="en-US" sz="2800" b="0" dirty="0">
                <a:latin typeface="Helvetica Neue" panose="02000503000000020004" pitchFamily="2" charset="0"/>
                <a:ea typeface="Helvetica Neue" panose="02000503000000020004" pitchFamily="2" charset="0"/>
                <a:cs typeface="Helvetica Neue" panose="02000503000000020004" pitchFamily="2" charset="0"/>
              </a:rPr>
              <a:t>Their feature is the continuous metal tube frame that wraps around the body of the chair &amp; table. This creates a transparent and honest feel of the product to the users.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spcBef>
                <a:spcPts val="1160"/>
              </a:spcBef>
            </a:pPr>
            <a:r>
              <a:rPr lang="en-HK" sz="28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Sturdy, minimalist metal frame that can withstand high traffic environments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Light silhouette that can support range of settings. </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Stacks 2 high efficiently with stacking bumpers to protect the seat surface</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6" name="object 16">
            <a:extLst>
              <a:ext uri="{FF2B5EF4-FFF2-40B4-BE49-F238E27FC236}">
                <a16:creationId xmlns:a16="http://schemas.microsoft.com/office/drawing/2014/main" id="{A9F7F7AE-F900-48F3-9783-C60F73F71DE2}"/>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17" name="Picture 16">
            <a:extLst>
              <a:ext uri="{FF2B5EF4-FFF2-40B4-BE49-F238E27FC236}">
                <a16:creationId xmlns:a16="http://schemas.microsoft.com/office/drawing/2014/main" id="{8413D06E-856F-4DC6-96E8-D5B1793E36C4}"/>
              </a:ext>
            </a:extLst>
          </p:cNvPr>
          <p:cNvPicPr>
            <a:picLocks noChangeAspect="1"/>
          </p:cNvPicPr>
          <p:nvPr/>
        </p:nvPicPr>
        <p:blipFill>
          <a:blip r:embed="rId3"/>
          <a:stretch>
            <a:fillRect/>
          </a:stretch>
        </p:blipFill>
        <p:spPr>
          <a:xfrm>
            <a:off x="9687864" y="6764719"/>
            <a:ext cx="11274872" cy="4818976"/>
          </a:xfrm>
          <a:prstGeom prst="rect">
            <a:avLst/>
          </a:prstGeom>
        </p:spPr>
      </p:pic>
      <p:pic>
        <p:nvPicPr>
          <p:cNvPr id="4" name="Picture 3" descr="A picture containing furniture, seat, chair&#10;&#10;Description automatically generated">
            <a:extLst>
              <a:ext uri="{FF2B5EF4-FFF2-40B4-BE49-F238E27FC236}">
                <a16:creationId xmlns:a16="http://schemas.microsoft.com/office/drawing/2014/main" id="{2194FC70-7AA2-134D-935B-EB35513112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37728" y="257427"/>
            <a:ext cx="4837936" cy="7362078"/>
          </a:xfrm>
          <a:prstGeom prst="rect">
            <a:avLst/>
          </a:prstGeom>
        </p:spPr>
      </p:pic>
      <p:pic>
        <p:nvPicPr>
          <p:cNvPr id="8194" name="Picture 2" descr="Sling Bar Stool Product Silhouette">
            <a:extLst>
              <a:ext uri="{FF2B5EF4-FFF2-40B4-BE49-F238E27FC236}">
                <a16:creationId xmlns:a16="http://schemas.microsoft.com/office/drawing/2014/main" id="{D1269A70-5585-974C-B692-3D7E0A898DC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8792941" y="5609004"/>
            <a:ext cx="4339589" cy="347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8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598"/>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SLING</a:t>
            </a:r>
            <a:r>
              <a:rPr lang="en-US" sz="5200" spc="-60" dirty="0">
                <a:latin typeface="Helvetica Neue" panose="02000503000000020004" pitchFamily="2" charset="0"/>
                <a:ea typeface="Helvetica Neue" panose="02000503000000020004" pitchFamily="2" charset="0"/>
                <a:cs typeface="Helvetica Neue" panose="02000503000000020004" pitchFamily="2" charset="0"/>
              </a:rPr>
              <a:t> SIDE TABLE</a:t>
            </a:r>
            <a:endParaRPr sz="5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4990918"/>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Designed to work as a laptop stand or a side table, the Sling C table features a continuous steel tube frame that acts as an integral handle. A veneered, cantilevered tabletop completes this multifunctional table.</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Contract grade quality</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Simple tubular steel frame</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Suited for Commercial or Residential use</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TOP</a:t>
            </a:r>
            <a:endPar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US" sz="2200" b="0" dirty="0">
                <a:latin typeface="Helvetica Neue" panose="02000503000000020004" pitchFamily="2" charset="0"/>
                <a:ea typeface="Helvetica Neue" panose="02000503000000020004" pitchFamily="2" charset="0"/>
                <a:cs typeface="Helvetica Neue" panose="02000503000000020004" pitchFamily="2" charset="0"/>
              </a:rPr>
              <a:t>Steel tube legs</a:t>
            </a:r>
          </a:p>
          <a:p>
            <a:pPr algn="l">
              <a:defRPr>
                <a:solidFill>
                  <a:srgbClr val="000000"/>
                </a:solidFill>
                <a:latin typeface="Calibri Light"/>
                <a:ea typeface="Calibri Light"/>
                <a:cs typeface="Calibri Light"/>
                <a:sym typeface="Calibri Light"/>
              </a:defRPr>
            </a:pPr>
            <a:r>
              <a:rPr lang="en-US" sz="2200" b="0" dirty="0">
                <a:latin typeface="Helvetica Neue" panose="02000503000000020004" pitchFamily="2" charset="0"/>
                <a:ea typeface="Helvetica Neue" panose="02000503000000020004" pitchFamily="2" charset="0"/>
                <a:cs typeface="Helvetica Neue" panose="02000503000000020004" pitchFamily="2" charset="0"/>
              </a:rPr>
              <a:t>Ash Veneer top</a:t>
            </a:r>
            <a:endParaRPr sz="2200" b="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218" name="Picture 2" descr="Sling Side Table Product Silhouette">
            <a:extLst>
              <a:ext uri="{FF2B5EF4-FFF2-40B4-BE49-F238E27FC236}">
                <a16:creationId xmlns:a16="http://schemas.microsoft.com/office/drawing/2014/main" id="{35B79931-6F7C-C94C-88B8-BF5ADCA2FF4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961415" y="9150271"/>
            <a:ext cx="5910842" cy="37713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10;&#10;Description automatically generated with medium confidence">
            <a:extLst>
              <a:ext uri="{FF2B5EF4-FFF2-40B4-BE49-F238E27FC236}">
                <a16:creationId xmlns:a16="http://schemas.microsoft.com/office/drawing/2014/main" id="{C3422D8E-B2AB-FF45-8727-D5133C3791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28406" y="1004419"/>
            <a:ext cx="4564032" cy="5995426"/>
          </a:xfrm>
          <a:prstGeom prst="rect">
            <a:avLst/>
          </a:prstGeom>
        </p:spPr>
      </p:pic>
      <p:sp>
        <p:nvSpPr>
          <p:cNvPr id="16" name="object 16">
            <a:extLst>
              <a:ext uri="{FF2B5EF4-FFF2-40B4-BE49-F238E27FC236}">
                <a16:creationId xmlns:a16="http://schemas.microsoft.com/office/drawing/2014/main" id="{62624941-84CF-49CD-B587-51BAC2EE4200}"/>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2" name="Picture 1">
            <a:extLst>
              <a:ext uri="{FF2B5EF4-FFF2-40B4-BE49-F238E27FC236}">
                <a16:creationId xmlns:a16="http://schemas.microsoft.com/office/drawing/2014/main" id="{7B670CF3-1294-4E21-A34B-EADE1FB155E5}"/>
              </a:ext>
            </a:extLst>
          </p:cNvPr>
          <p:cNvPicPr>
            <a:picLocks noChangeAspect="1"/>
          </p:cNvPicPr>
          <p:nvPr/>
        </p:nvPicPr>
        <p:blipFill>
          <a:blip r:embed="rId5"/>
          <a:stretch>
            <a:fillRect/>
          </a:stretch>
        </p:blipFill>
        <p:spPr>
          <a:xfrm>
            <a:off x="9579146" y="4883625"/>
            <a:ext cx="2781300" cy="3181350"/>
          </a:xfrm>
          <a:prstGeom prst="rect">
            <a:avLst/>
          </a:prstGeom>
        </p:spPr>
      </p:pic>
      <p:sp>
        <p:nvSpPr>
          <p:cNvPr id="17" name="object 15">
            <a:extLst>
              <a:ext uri="{FF2B5EF4-FFF2-40B4-BE49-F238E27FC236}">
                <a16:creationId xmlns:a16="http://schemas.microsoft.com/office/drawing/2014/main" id="{FBB82B2C-D866-4C6C-BE72-810E681EAB55}"/>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30731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loom swivel lounge, chair.jpg" descr="bloom swivel lounge, chair.jpg">
            <a:extLst>
              <a:ext uri="{FF2B5EF4-FFF2-40B4-BE49-F238E27FC236}">
                <a16:creationId xmlns:a16="http://schemas.microsoft.com/office/drawing/2014/main" id="{C2593C71-BB63-7740-A9BF-57AAF794F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4384000" cy="13716000"/>
          </a:xfrm>
          <a:prstGeom prst="rect">
            <a:avLst/>
          </a:prstGeom>
          <a:ln w="12700">
            <a:miter lim="400000"/>
          </a:ln>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solidFill>
                  <a:srgbClr val="FFFFFF"/>
                </a:solidFill>
                <a:latin typeface="Arial"/>
                <a:cs typeface="Arial"/>
              </a:rPr>
              <a:t> BLOOM</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651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9E6A39D-3F28-430E-B372-60DE7B1BB1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21" t="20021" r="10904"/>
          <a:stretch/>
        </p:blipFill>
        <p:spPr bwMode="auto">
          <a:xfrm>
            <a:off x="16066304" y="740732"/>
            <a:ext cx="6858000" cy="8442916"/>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BLOOM CHAIR</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a:t>
            </a:r>
          </a:p>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endPar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 xmlns:ma14="http://schemas.microsoft.com/office/mac/drawingml/2011/main"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US" sz="2200" b="0" dirty="0">
                <a:latin typeface="Helvetica Neue" panose="02000503000000020004" pitchFamily="2" charset="0"/>
                <a:ea typeface="Helvetica Neue" panose="02000503000000020004" pitchFamily="2" charset="0"/>
                <a:cs typeface="Helvetica Neue" panose="02000503000000020004" pitchFamily="2" charset="0"/>
              </a:rPr>
              <a:t>Upholstered</a:t>
            </a:r>
          </a:p>
          <a:p>
            <a:pPr algn="l">
              <a:defRPr>
                <a:solidFill>
                  <a:srgbClr val="000000"/>
                </a:solidFill>
                <a:latin typeface="Calibri Light"/>
                <a:ea typeface="Calibri Light"/>
                <a:cs typeface="Calibri Light"/>
                <a:sym typeface="Calibri Light"/>
              </a:defRPr>
            </a:pPr>
            <a:r>
              <a:rPr lang="en-US" sz="2200" b="0" dirty="0">
                <a:latin typeface="Helvetica Neue" panose="02000503000000020004" pitchFamily="2" charset="0"/>
                <a:ea typeface="Helvetica Neue" panose="02000503000000020004" pitchFamily="2" charset="0"/>
                <a:cs typeface="Helvetica Neue" panose="02000503000000020004" pitchFamily="2" charset="0"/>
              </a:rPr>
              <a:t>Steel tube legs</a:t>
            </a:r>
            <a:endParaRPr sz="22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object 5">
            <a:extLst>
              <a:ext uri="{FF2B5EF4-FFF2-40B4-BE49-F238E27FC236}">
                <a16:creationId xmlns:a16="http://schemas.microsoft.com/office/drawing/2014/main" id="{36D41B47-87E2-D747-BA0A-4D90173D5D9C}"/>
              </a:ext>
            </a:extLst>
          </p:cNvPr>
          <p:cNvSpPr txBox="1"/>
          <p:nvPr/>
        </p:nvSpPr>
        <p:spPr>
          <a:xfrm>
            <a:off x="991365" y="4556759"/>
            <a:ext cx="7866886" cy="6872651"/>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Their feature is the continuous metal tube frame that wraps around the body of the chair &amp; table. To create a transparent and honest </a:t>
            </a:r>
            <a:r>
              <a:rPr lang="en-US" sz="2800" b="0" dirty="0">
                <a:latin typeface="Helvetica Neue" panose="02000503000000020004" pitchFamily="2" charset="0"/>
                <a:ea typeface="Helvetica Neue" panose="02000503000000020004" pitchFamily="2" charset="0"/>
                <a:cs typeface="Helvetica Neue" panose="02000503000000020004" pitchFamily="2" charset="0"/>
              </a:rPr>
              <a:t>feel</a:t>
            </a:r>
            <a:r>
              <a:rPr lang="en-US" sz="2800" dirty="0">
                <a:latin typeface="Helvetica Neue" panose="02000503000000020004" pitchFamily="2" charset="0"/>
                <a:ea typeface="Helvetica Neue" panose="02000503000000020004" pitchFamily="2" charset="0"/>
                <a:cs typeface="Helvetica Neue" panose="02000503000000020004" pitchFamily="2" charset="0"/>
              </a:rPr>
              <a:t> of the product to the users. </a:t>
            </a:r>
          </a:p>
          <a:p>
            <a:pPr marL="26100">
              <a:defRPr b="1">
                <a:solidFill>
                  <a:srgbClr val="000000"/>
                </a:solidFill>
                <a:latin typeface="Calibri Light"/>
                <a:ea typeface="Calibri Light"/>
                <a:cs typeface="Calibri Light"/>
                <a:sym typeface="Calibri Light"/>
              </a:defRPr>
            </a:pP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26100">
              <a:defRPr b="1">
                <a:solidFill>
                  <a:srgbClr val="000000"/>
                </a:solidFill>
                <a:latin typeface="Calibri Light"/>
                <a:ea typeface="Calibri Light"/>
                <a:cs typeface="Calibri Light"/>
                <a:sym typeface="Calibri Light"/>
              </a:defRPr>
            </a:pP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25400" marR="772160">
              <a:lnSpc>
                <a:spcPct val="101400"/>
              </a:lnSpc>
              <a:spcBef>
                <a:spcPts val="1160"/>
              </a:spcBef>
            </a:pPr>
            <a:r>
              <a:rPr lang="en-HK" sz="3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buFont typeface="+mj-lt"/>
              <a:buAutoNum type="arabicPeriod"/>
            </a:pPr>
            <a:r>
              <a:rPr lang="en-US" sz="2800" dirty="0">
                <a:solidFill>
                  <a:prstClr val="black"/>
                </a:solidFill>
                <a:latin typeface="Helvetica" panose="020B0604020202020204" pitchFamily="34" charset="0"/>
                <a:cs typeface="Helvetica" panose="020B0604020202020204" pitchFamily="34" charset="0"/>
              </a:rPr>
              <a:t>Stacks efficiently with stacking bumpers to   protect the seat surface</a:t>
            </a:r>
          </a:p>
          <a:p>
            <a:pPr marL="685800" indent="-685800">
              <a:buFont typeface="+mj-lt"/>
              <a:buAutoNum type="arabicPeriod"/>
            </a:pPr>
            <a:r>
              <a:rPr lang="en-US" sz="2800" dirty="0">
                <a:solidFill>
                  <a:prstClr val="black"/>
                </a:solidFill>
                <a:latin typeface="Helvetica" panose="020B0604020202020204" pitchFamily="34" charset="0"/>
                <a:cs typeface="Helvetica" panose="020B0604020202020204" pitchFamily="34" charset="0"/>
              </a:rPr>
              <a:t>Family of lounge, chair and ottoman to match more work settings</a:t>
            </a:r>
          </a:p>
          <a:p>
            <a:pPr marL="25400" marR="772160">
              <a:lnSpc>
                <a:spcPct val="101400"/>
              </a:lnSpc>
              <a:spcBef>
                <a:spcPts val="1160"/>
              </a:spcBef>
            </a:pPr>
            <a:endParaRPr lang="en-HK" sz="28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6100">
              <a:defRPr b="1">
                <a:solidFill>
                  <a:srgbClr val="000000"/>
                </a:solidFill>
                <a:latin typeface="Calibri Light"/>
                <a:ea typeface="Calibri Light"/>
                <a:cs typeface="Calibri Light"/>
                <a:sym typeface="Calibri Light"/>
              </a:defRPr>
            </a:pP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a:defRPr b="1">
                <a:solidFill>
                  <a:srgbClr val="000000"/>
                </a:solidFill>
                <a:latin typeface="Calibri Light"/>
                <a:ea typeface="Calibri Light"/>
                <a:cs typeface="Calibri Light"/>
                <a:sym typeface="Calibri Light"/>
              </a:defRPr>
            </a:pP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596900" indent="-571500" fontAlgn="base">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object 16">
            <a:extLst>
              <a:ext uri="{FF2B5EF4-FFF2-40B4-BE49-F238E27FC236}">
                <a16:creationId xmlns:a16="http://schemas.microsoft.com/office/drawing/2014/main" id="{B6555931-3ECC-462A-8D9E-6443B227FA9F}"/>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2" name="Picture 1">
            <a:extLst>
              <a:ext uri="{FF2B5EF4-FFF2-40B4-BE49-F238E27FC236}">
                <a16:creationId xmlns:a16="http://schemas.microsoft.com/office/drawing/2014/main" id="{3A3A1C1A-D86D-454E-B40B-737A36D64F97}"/>
              </a:ext>
            </a:extLst>
          </p:cNvPr>
          <p:cNvPicPr>
            <a:picLocks noChangeAspect="1"/>
          </p:cNvPicPr>
          <p:nvPr/>
        </p:nvPicPr>
        <p:blipFill rotWithShape="1">
          <a:blip r:embed="rId4"/>
          <a:srcRect b="58678"/>
          <a:stretch/>
        </p:blipFill>
        <p:spPr>
          <a:xfrm>
            <a:off x="9579146" y="5288687"/>
            <a:ext cx="3009900" cy="2944058"/>
          </a:xfrm>
          <a:prstGeom prst="rect">
            <a:avLst/>
          </a:prstGeom>
        </p:spPr>
      </p:pic>
      <p:pic>
        <p:nvPicPr>
          <p:cNvPr id="22" name="Picture 21">
            <a:extLst>
              <a:ext uri="{FF2B5EF4-FFF2-40B4-BE49-F238E27FC236}">
                <a16:creationId xmlns:a16="http://schemas.microsoft.com/office/drawing/2014/main" id="{1275E3B7-1080-44A8-8F5C-6392DFF279ED}"/>
              </a:ext>
            </a:extLst>
          </p:cNvPr>
          <p:cNvPicPr>
            <a:picLocks noChangeAspect="1"/>
          </p:cNvPicPr>
          <p:nvPr/>
        </p:nvPicPr>
        <p:blipFill rotWithShape="1">
          <a:blip r:embed="rId4"/>
          <a:srcRect t="38182"/>
          <a:stretch/>
        </p:blipFill>
        <p:spPr>
          <a:xfrm>
            <a:off x="12589046" y="3714749"/>
            <a:ext cx="3009900" cy="4404358"/>
          </a:xfrm>
          <a:prstGeom prst="rect">
            <a:avLst/>
          </a:prstGeom>
        </p:spPr>
      </p:pic>
    </p:spTree>
    <p:extLst>
      <p:ext uri="{BB962C8B-B14F-4D97-AF65-F5344CB8AC3E}">
        <p14:creationId xmlns:p14="http://schemas.microsoft.com/office/powerpoint/2010/main" val="305526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spc="-60" dirty="0">
                <a:latin typeface="Helvetica Neue" panose="02000503000000020004" pitchFamily="2" charset="0"/>
                <a:ea typeface="Helvetica Neue" panose="02000503000000020004" pitchFamily="2" charset="0"/>
                <a:cs typeface="Helvetica Neue" panose="02000503000000020004" pitchFamily="2" charset="0"/>
              </a:rPr>
              <a:t>BLOOM LOUNGE</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7312130"/>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Their feature is the continuous metal tube frame that wraps around the body of the chair &amp; table. To create a transparent and honest feel of the product to the users. </a:t>
            </a:r>
          </a:p>
          <a:p>
            <a:pPr marL="26100" algn="l">
              <a:defRPr b="1">
                <a:solidFill>
                  <a:srgbClr val="000000"/>
                </a:solidFill>
                <a:latin typeface="Calibri Light"/>
                <a:ea typeface="Calibri Light"/>
                <a:cs typeface="Calibri Light"/>
                <a:sym typeface="Calibri Light"/>
              </a:defRPr>
            </a:pPr>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6100" algn="l">
              <a:defRPr b="1">
                <a:solidFill>
                  <a:srgbClr val="000000"/>
                </a:solidFill>
                <a:latin typeface="Calibri Light"/>
                <a:ea typeface="Calibri Light"/>
                <a:cs typeface="Calibri Light"/>
                <a:sym typeface="Calibri Light"/>
              </a:defRPr>
            </a:pPr>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marR="772160" indent="-685800" algn="l">
              <a:lnSpc>
                <a:spcPct val="101400"/>
              </a:lnSpc>
              <a:spcBef>
                <a:spcPts val="1160"/>
              </a:spcBef>
              <a:buFont typeface="+mj-lt"/>
              <a:buAutoNum type="arabicPeriod"/>
            </a:pPr>
            <a:r>
              <a:rPr lang="en-US" sz="2800" b="0" dirty="0">
                <a:latin typeface="Helvetica Neue" panose="02000503000000020004" pitchFamily="2" charset="0"/>
                <a:sym typeface="Helvetica"/>
              </a:rPr>
              <a:t>Complements new interiors -</a:t>
            </a:r>
            <a:r>
              <a:rPr lang="en-US" sz="2800" b="0" dirty="0">
                <a:latin typeface="Helvetica Neue" panose="02000503000000020004" pitchFamily="2" charset="0"/>
              </a:rPr>
              <a:t>Upholstered seat and back with exposed, molded plywood shell</a:t>
            </a:r>
            <a:endParaRPr lang="en-US" sz="2800" b="0" dirty="0">
              <a:latin typeface="Helvetica Neue" panose="02000503000000020004" pitchFamily="2" charset="0"/>
              <a:sym typeface="Calibri"/>
            </a:endParaRPr>
          </a:p>
          <a:p>
            <a:pPr marL="685800" indent="-685800" algn="l">
              <a:buFont typeface="+mj-lt"/>
              <a:buAutoNum type="arabicPeriod"/>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rPr>
              <a:t>Common Typology - Family of lounge, chair and ottoman to match more work settings</a:t>
            </a:r>
          </a:p>
          <a:p>
            <a:pPr marL="711900" indent="-685800" algn="l">
              <a:buFont typeface="+mj-lt"/>
              <a:buAutoNum type="arabicPeriod"/>
              <a:defRPr b="1">
                <a:solidFill>
                  <a:srgbClr val="000000"/>
                </a:solidFill>
                <a:latin typeface="Calibri Light"/>
                <a:ea typeface="Calibri Light"/>
                <a:cs typeface="Calibri Light"/>
                <a:sym typeface="Calibri Light"/>
              </a:defRPr>
            </a:pPr>
            <a:endParaRPr lang="en-HK" sz="2800" dirty="0">
              <a:ea typeface="Helvetica Neue" panose="02000503000000020004" pitchFamily="2" charset="0"/>
              <a:cs typeface="Helvetica Neue" panose="02000503000000020004" pitchFamily="2" charset="0"/>
            </a:endParaRPr>
          </a:p>
          <a:p>
            <a:pPr marL="26100" algn="l">
              <a:defRPr b="1">
                <a:solidFill>
                  <a:srgbClr val="000000"/>
                </a:solidFill>
                <a:latin typeface="Calibri Light"/>
                <a:ea typeface="Calibri Light"/>
                <a:cs typeface="Calibri Light"/>
                <a:sym typeface="Calibri Light"/>
              </a:defRPr>
            </a:pP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algn="l">
              <a:defRPr b="1">
                <a:solidFill>
                  <a:srgbClr val="000000"/>
                </a:solidFill>
                <a:latin typeface="Calibri Light"/>
                <a:ea typeface="Calibri Light"/>
                <a:cs typeface="Calibri Light"/>
                <a:sym typeface="Calibri Light"/>
              </a:defRPr>
            </a:pP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596900" indent="-571500" algn="l" fontAlgn="base">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a:t>
            </a:r>
          </a:p>
          <a:p>
            <a:pPr algn="l">
              <a:lnSpc>
                <a:spcPts val="3000"/>
              </a:lnSpc>
            </a:pPr>
            <a:r>
              <a:rPr lang="en-US"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endPar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7" name="Rectangle 16">
            <a:extLst>
              <a:ext uri="{FF2B5EF4-FFF2-40B4-BE49-F238E27FC236}">
                <a16:creationId xmlns:a16="http://schemas.microsoft.com/office/drawing/2014/main" id="{7AC075E9-622F-304B-9D8D-71BE1F32F874}"/>
              </a:ext>
            </a:extLst>
          </p:cNvPr>
          <p:cNvSpPr/>
          <p:nvPr/>
        </p:nvSpPr>
        <p:spPr>
          <a:xfrm>
            <a:off x="11310960" y="2402"/>
            <a:ext cx="13073040" cy="7978388"/>
          </a:xfrm>
          <a:prstGeom prst="rect">
            <a:avLst/>
          </a:prstGeom>
          <a:solidFill>
            <a:srgbClr val="E3D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b="0" dirty="0">
                <a:latin typeface="Helvetica Neue" panose="02000503000000020004" pitchFamily="2" charset="0"/>
                <a:ea typeface="Helvetica Neue" panose="02000503000000020004" pitchFamily="2" charset="0"/>
                <a:cs typeface="Helvetica Neue" panose="02000503000000020004" pitchFamily="2" charset="0"/>
              </a:rPr>
              <a:t>Upholstered</a:t>
            </a:r>
            <a:br>
              <a:rPr lang="en-HK" sz="2200" b="0" dirty="0">
                <a:latin typeface="Helvetica Neue" panose="02000503000000020004" pitchFamily="2" charset="0"/>
                <a:ea typeface="Helvetica Neue" panose="02000503000000020004" pitchFamily="2" charset="0"/>
                <a:cs typeface="Helvetica Neue" panose="02000503000000020004" pitchFamily="2" charset="0"/>
              </a:rPr>
            </a:br>
            <a:r>
              <a:rPr lang="en-HK" sz="2200" b="0" dirty="0">
                <a:latin typeface="Helvetica Neue" panose="02000503000000020004" pitchFamily="2" charset="0"/>
                <a:ea typeface="Helvetica Neue" panose="02000503000000020004" pitchFamily="2" charset="0"/>
                <a:cs typeface="Helvetica Neue" panose="02000503000000020004" pitchFamily="2" charset="0"/>
              </a:rPr>
              <a:t>Metal swivel steel leg base</a:t>
            </a:r>
            <a:endParaRPr sz="2200" b="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Picture 2" descr="Bloom 25.5&quot; W Faux Leather Swivel Lounge Chair">
            <a:extLst>
              <a:ext uri="{FF2B5EF4-FFF2-40B4-BE49-F238E27FC236}">
                <a16:creationId xmlns:a16="http://schemas.microsoft.com/office/drawing/2014/main" id="{9691EDFD-CBDD-7241-A322-80C476E0C1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36625" y="1011190"/>
            <a:ext cx="10828750" cy="6969600"/>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16">
            <a:extLst>
              <a:ext uri="{FF2B5EF4-FFF2-40B4-BE49-F238E27FC236}">
                <a16:creationId xmlns:a16="http://schemas.microsoft.com/office/drawing/2014/main" id="{F674234D-3BFF-4CE6-BCB6-E9EA5E8C8153}"/>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20" name="Picture 19">
            <a:extLst>
              <a:ext uri="{FF2B5EF4-FFF2-40B4-BE49-F238E27FC236}">
                <a16:creationId xmlns:a16="http://schemas.microsoft.com/office/drawing/2014/main" id="{326216E8-551B-40B4-A39C-AAA72FB7B252}"/>
              </a:ext>
            </a:extLst>
          </p:cNvPr>
          <p:cNvPicPr>
            <a:picLocks noChangeAspect="1"/>
          </p:cNvPicPr>
          <p:nvPr/>
        </p:nvPicPr>
        <p:blipFill rotWithShape="1">
          <a:blip r:embed="rId4"/>
          <a:srcRect b="58678"/>
          <a:stretch/>
        </p:blipFill>
        <p:spPr>
          <a:xfrm>
            <a:off x="17404632" y="9089452"/>
            <a:ext cx="3009900" cy="2944058"/>
          </a:xfrm>
          <a:prstGeom prst="rect">
            <a:avLst/>
          </a:prstGeom>
        </p:spPr>
      </p:pic>
      <p:pic>
        <p:nvPicPr>
          <p:cNvPr id="22" name="Picture 21">
            <a:extLst>
              <a:ext uri="{FF2B5EF4-FFF2-40B4-BE49-F238E27FC236}">
                <a16:creationId xmlns:a16="http://schemas.microsoft.com/office/drawing/2014/main" id="{92FE80CF-1849-4DB1-A49A-A59B0EA54143}"/>
              </a:ext>
            </a:extLst>
          </p:cNvPr>
          <p:cNvPicPr>
            <a:picLocks noChangeAspect="1"/>
          </p:cNvPicPr>
          <p:nvPr/>
        </p:nvPicPr>
        <p:blipFill rotWithShape="1">
          <a:blip r:embed="rId4"/>
          <a:srcRect t="38182"/>
          <a:stretch/>
        </p:blipFill>
        <p:spPr>
          <a:xfrm>
            <a:off x="20565374" y="7573433"/>
            <a:ext cx="3009900" cy="4404358"/>
          </a:xfrm>
          <a:prstGeom prst="rect">
            <a:avLst/>
          </a:prstGeom>
        </p:spPr>
      </p:pic>
      <p:sp>
        <p:nvSpPr>
          <p:cNvPr id="2" name="Rectangle 1">
            <a:extLst>
              <a:ext uri="{FF2B5EF4-FFF2-40B4-BE49-F238E27FC236}">
                <a16:creationId xmlns:a16="http://schemas.microsoft.com/office/drawing/2014/main" id="{79EB5243-90C6-40F3-BBC8-2BE80D697D84}"/>
              </a:ext>
            </a:extLst>
          </p:cNvPr>
          <p:cNvSpPr/>
          <p:nvPr/>
        </p:nvSpPr>
        <p:spPr>
          <a:xfrm>
            <a:off x="23458043" y="7573433"/>
            <a:ext cx="918526" cy="1573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29444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3"/>
          <p:cNvSpPr txBox="1">
            <a:spLocks noGrp="1"/>
          </p:cNvSpPr>
          <p:nvPr>
            <p:ph type="title"/>
          </p:nvPr>
        </p:nvSpPr>
        <p:spPr>
          <a:xfrm>
            <a:off x="953106" y="1499322"/>
            <a:ext cx="21560825" cy="1061518"/>
          </a:xfrm>
          <a:prstGeom prst="rect">
            <a:avLst/>
          </a:prstGeom>
        </p:spPr>
        <p:txBody>
          <a:bodyPr/>
          <a:lstStyle>
            <a:lvl1pPr defTabSz="2340863">
              <a:defRPr sz="7104">
                <a:solidFill>
                  <a:srgbClr val="FFFFFF"/>
                </a:solidFill>
                <a:latin typeface="Helvetica Neue"/>
                <a:ea typeface="Helvetica Neue"/>
                <a:cs typeface="Helvetica Neue"/>
                <a:sym typeface="Helvetica Neue"/>
              </a:defRPr>
            </a:lvl1pPr>
          </a:lstStyle>
          <a:p>
            <a:r>
              <a:rPr dirty="0"/>
              <a:t>Surface Material</a:t>
            </a:r>
          </a:p>
        </p:txBody>
      </p:sp>
      <p:sp>
        <p:nvSpPr>
          <p:cNvPr id="168" name="Shape 251"/>
          <p:cNvSpPr txBox="1"/>
          <p:nvPr/>
        </p:nvSpPr>
        <p:spPr>
          <a:xfrm>
            <a:off x="1161556" y="2929655"/>
            <a:ext cx="7281672" cy="11079847"/>
          </a:xfrm>
          <a:prstGeom prst="rect">
            <a:avLst/>
          </a:prstGeom>
          <a:ln w="12700">
            <a:miter lim="400000"/>
          </a:ln>
          <a:extLst>
            <a:ext uri="{C572A759-6A51-4108-AA02-DFA0A04FC94B}">
              <ma14:wrappingTextBoxFlag xmlns:ma14="http://schemas.microsoft.com/office/mac/drawingml/2011/main" xmlns="" val="1"/>
            </a:ext>
          </a:extLst>
        </p:spPr>
        <p:txBody>
          <a:bodyPr wrap="square" lIns="121866" tIns="121866" rIns="121866" bIns="121866">
            <a:spAutoFit/>
          </a:bodyPr>
          <a:lstStyle/>
          <a:p>
            <a:pPr algn="l" defTabSz="2438400">
              <a:defRPr sz="7900">
                <a:solidFill>
                  <a:srgbClr val="FFFFFF"/>
                </a:solidFill>
                <a:latin typeface="Calibri Light"/>
                <a:ea typeface="Calibri Light"/>
                <a:cs typeface="Calibri Light"/>
                <a:sym typeface="Calibri Light"/>
              </a:defRPr>
            </a:pPr>
            <a:r>
              <a:rPr lang="en-US" sz="4400" dirty="0">
                <a:latin typeface="+mj-lt"/>
              </a:rPr>
              <a:t>Chairs &amp; Stools</a:t>
            </a:r>
            <a:endParaRPr sz="4400" dirty="0">
              <a:latin typeface="+mj-lt"/>
            </a:endParaRPr>
          </a:p>
          <a:p>
            <a:pPr algn="l" defTabSz="2438400">
              <a:defRPr sz="7900" b="0">
                <a:solidFill>
                  <a:srgbClr val="FFFFFF"/>
                </a:solidFill>
                <a:latin typeface="Helvetica Light"/>
                <a:ea typeface="Helvetica Light"/>
                <a:cs typeface="Helvetica Light"/>
                <a:sym typeface="Helvetica Light"/>
              </a:defRPr>
            </a:pPr>
            <a:r>
              <a:rPr sz="4400" dirty="0"/>
              <a:t>Transit</a:t>
            </a:r>
            <a:r>
              <a:rPr lang="en-US" sz="4400" dirty="0"/>
              <a:t> Chair/ Stool</a:t>
            </a:r>
            <a:endParaRPr sz="4400" dirty="0"/>
          </a:p>
          <a:p>
            <a:pPr algn="l" defTabSz="2438400">
              <a:defRPr sz="7900" b="0">
                <a:solidFill>
                  <a:srgbClr val="FFFFFF"/>
                </a:solidFill>
                <a:latin typeface="Helvetica Light"/>
                <a:ea typeface="Helvetica Light"/>
                <a:cs typeface="Helvetica Light"/>
                <a:sym typeface="Helvetica Light"/>
              </a:defRPr>
            </a:pPr>
            <a:r>
              <a:rPr sz="4400" dirty="0"/>
              <a:t>Sling</a:t>
            </a:r>
          </a:p>
          <a:p>
            <a:pPr algn="l" defTabSz="2438400">
              <a:defRPr sz="7900" b="0">
                <a:solidFill>
                  <a:srgbClr val="FFFFFF"/>
                </a:solidFill>
                <a:latin typeface="Helvetica Light"/>
                <a:ea typeface="Helvetica Light"/>
                <a:cs typeface="Helvetica Light"/>
                <a:sym typeface="Helvetica Light"/>
              </a:defRPr>
            </a:pPr>
            <a:r>
              <a:rPr sz="4400" dirty="0"/>
              <a:t>Lolli</a:t>
            </a:r>
          </a:p>
          <a:p>
            <a:pPr algn="l" defTabSz="2438400">
              <a:defRPr sz="7900" b="0">
                <a:solidFill>
                  <a:srgbClr val="FFFFFF"/>
                </a:solidFill>
                <a:latin typeface="Helvetica Light"/>
                <a:ea typeface="Helvetica Light"/>
                <a:cs typeface="Helvetica Light"/>
                <a:sym typeface="Helvetica Light"/>
              </a:defRPr>
            </a:pPr>
            <a:r>
              <a:rPr sz="4400" dirty="0"/>
              <a:t>Trace</a:t>
            </a:r>
          </a:p>
          <a:p>
            <a:pPr algn="l" defTabSz="2438400">
              <a:defRPr sz="7900" b="0">
                <a:solidFill>
                  <a:srgbClr val="FFFFFF"/>
                </a:solidFill>
                <a:latin typeface="Helvetica Light"/>
                <a:ea typeface="Helvetica Light"/>
                <a:cs typeface="Helvetica Light"/>
                <a:sym typeface="Helvetica Light"/>
              </a:defRPr>
            </a:pPr>
            <a:r>
              <a:rPr sz="4400" dirty="0"/>
              <a:t>Bloom</a:t>
            </a:r>
          </a:p>
          <a:p>
            <a:pPr algn="l" defTabSz="2438400">
              <a:defRPr sz="7900" b="0">
                <a:solidFill>
                  <a:srgbClr val="FFFFFF"/>
                </a:solidFill>
                <a:latin typeface="Helvetica Light"/>
                <a:ea typeface="Helvetica Light"/>
                <a:cs typeface="Helvetica Light"/>
                <a:sym typeface="Helvetica Light"/>
              </a:defRPr>
            </a:pPr>
            <a:r>
              <a:rPr sz="4400" dirty="0"/>
              <a:t>Delta</a:t>
            </a:r>
            <a:endParaRPr lang="en-US" sz="4400" dirty="0"/>
          </a:p>
          <a:p>
            <a:pPr algn="l" defTabSz="2438400">
              <a:defRPr sz="7900" b="0">
                <a:solidFill>
                  <a:srgbClr val="FFFFFF"/>
                </a:solidFill>
                <a:latin typeface="Helvetica Light"/>
                <a:ea typeface="Helvetica Light"/>
                <a:cs typeface="Helvetica Light"/>
                <a:sym typeface="Helvetica Light"/>
              </a:defRPr>
            </a:pPr>
            <a:r>
              <a:rPr lang="en-US" sz="4400" dirty="0"/>
              <a:t>Ally </a:t>
            </a:r>
          </a:p>
          <a:p>
            <a:pPr algn="l" defTabSz="2438400">
              <a:defRPr sz="7900" b="0">
                <a:solidFill>
                  <a:srgbClr val="FFFFFF"/>
                </a:solidFill>
                <a:latin typeface="Helvetica Light"/>
                <a:ea typeface="Helvetica Light"/>
                <a:cs typeface="Helvetica Light"/>
                <a:sym typeface="Helvetica Light"/>
              </a:defRPr>
            </a:pPr>
            <a:r>
              <a:rPr lang="en-US" sz="4400" dirty="0"/>
              <a:t>Roto Stool</a:t>
            </a:r>
          </a:p>
          <a:p>
            <a:pPr algn="l" defTabSz="2438400">
              <a:defRPr sz="7900" b="0">
                <a:solidFill>
                  <a:srgbClr val="FFFFFF"/>
                </a:solidFill>
                <a:latin typeface="Helvetica Light"/>
                <a:ea typeface="Helvetica Light"/>
                <a:cs typeface="Helvetica Light"/>
                <a:sym typeface="Helvetica Light"/>
              </a:defRPr>
            </a:pPr>
            <a:r>
              <a:rPr lang="en-US" sz="4400" dirty="0"/>
              <a:t>Petal </a:t>
            </a:r>
          </a:p>
          <a:p>
            <a:pPr algn="l" defTabSz="2438400">
              <a:defRPr sz="7900" b="0">
                <a:solidFill>
                  <a:srgbClr val="FFFFFF"/>
                </a:solidFill>
                <a:latin typeface="Helvetica Light"/>
                <a:ea typeface="Helvetica Light"/>
                <a:cs typeface="Helvetica Light"/>
                <a:sym typeface="Helvetica Light"/>
              </a:defRPr>
            </a:pPr>
            <a:r>
              <a:rPr lang="en-US" sz="4400" dirty="0"/>
              <a:t>Platform</a:t>
            </a:r>
          </a:p>
          <a:p>
            <a:pPr algn="l" defTabSz="2438400">
              <a:defRPr sz="7900" b="0">
                <a:solidFill>
                  <a:srgbClr val="FFFFFF"/>
                </a:solidFill>
                <a:latin typeface="Helvetica Light"/>
                <a:ea typeface="Helvetica Light"/>
                <a:cs typeface="Helvetica Light"/>
                <a:sym typeface="Helvetica Light"/>
              </a:defRPr>
            </a:pPr>
            <a:endParaRPr lang="en-US" sz="4400" dirty="0"/>
          </a:p>
          <a:p>
            <a:pPr algn="l" defTabSz="2438400">
              <a:defRPr sz="3600">
                <a:solidFill>
                  <a:srgbClr val="FFFFFF"/>
                </a:solidFill>
              </a:defRPr>
            </a:pPr>
            <a:endParaRPr sz="4400" dirty="0"/>
          </a:p>
          <a:p>
            <a:pPr algn="l" defTabSz="2438400">
              <a:defRPr sz="3600" b="0">
                <a:solidFill>
                  <a:srgbClr val="FFFFFF"/>
                </a:solidFill>
              </a:defRPr>
            </a:pPr>
            <a:endParaRPr sz="4400" dirty="0"/>
          </a:p>
          <a:p>
            <a:pPr algn="l" defTabSz="2438400">
              <a:defRPr sz="3600"/>
            </a:pPr>
            <a:endParaRPr sz="4400" dirty="0"/>
          </a:p>
          <a:p>
            <a:pPr algn="l" defTabSz="2438400">
              <a:defRPr sz="3600" b="0">
                <a:solidFill>
                  <a:srgbClr val="5F5F5F"/>
                </a:solidFill>
                <a:latin typeface="Arial"/>
                <a:ea typeface="Arial"/>
                <a:cs typeface="Arial"/>
                <a:sym typeface="Arial"/>
              </a:defRPr>
            </a:pPr>
            <a:endParaRPr sz="4400" dirty="0"/>
          </a:p>
        </p:txBody>
      </p:sp>
      <p:sp>
        <p:nvSpPr>
          <p:cNvPr id="169" name="Shape 251"/>
          <p:cNvSpPr txBox="1"/>
          <p:nvPr/>
        </p:nvSpPr>
        <p:spPr>
          <a:xfrm>
            <a:off x="9200092" y="2924890"/>
            <a:ext cx="4352286" cy="5662980"/>
          </a:xfrm>
          <a:prstGeom prst="rect">
            <a:avLst/>
          </a:prstGeom>
          <a:ln w="12700">
            <a:miter lim="400000"/>
          </a:ln>
          <a:extLst>
            <a:ext uri="{C572A759-6A51-4108-AA02-DFA0A04FC94B}">
              <ma14:wrappingTextBoxFlag xmlns:ma14="http://schemas.microsoft.com/office/mac/drawingml/2011/main" xmlns="" val="1"/>
            </a:ext>
          </a:extLst>
        </p:spPr>
        <p:txBody>
          <a:bodyPr wrap="square" lIns="121866" tIns="121866" rIns="121866" bIns="121866">
            <a:spAutoFit/>
          </a:bodyPr>
          <a:lstStyle/>
          <a:p>
            <a:pPr algn="l" defTabSz="2438400">
              <a:defRPr sz="7900">
                <a:solidFill>
                  <a:srgbClr val="FFFFFF"/>
                </a:solidFill>
                <a:latin typeface="Calibri Light"/>
                <a:ea typeface="Calibri Light"/>
                <a:cs typeface="Calibri Light"/>
                <a:sym typeface="Calibri Light"/>
              </a:defRPr>
            </a:pPr>
            <a:r>
              <a:rPr sz="4400" dirty="0">
                <a:solidFill>
                  <a:srgbClr val="FFFFFF"/>
                </a:solidFill>
                <a:latin typeface="+mj-lt"/>
                <a:cs typeface="Calibri Light"/>
              </a:rPr>
              <a:t>Tables</a:t>
            </a:r>
          </a:p>
          <a:p>
            <a:pPr algn="l" defTabSz="2438400">
              <a:defRPr sz="7900" b="0">
                <a:solidFill>
                  <a:srgbClr val="FFFFFF"/>
                </a:solidFill>
                <a:latin typeface="Helvetica Light"/>
                <a:ea typeface="Helvetica Light"/>
                <a:cs typeface="Helvetica Light"/>
                <a:sym typeface="Helvetica Light"/>
              </a:defRPr>
            </a:pPr>
            <a:r>
              <a:rPr sz="4400" dirty="0"/>
              <a:t>Airfoil</a:t>
            </a:r>
          </a:p>
          <a:p>
            <a:pPr algn="l" defTabSz="2438400">
              <a:defRPr sz="7900" b="0">
                <a:solidFill>
                  <a:srgbClr val="FFFFFF"/>
                </a:solidFill>
                <a:latin typeface="Helvetica Light"/>
                <a:ea typeface="Helvetica Light"/>
                <a:cs typeface="Helvetica Light"/>
                <a:sym typeface="Helvetica Light"/>
              </a:defRPr>
            </a:pPr>
            <a:r>
              <a:rPr sz="4400" dirty="0"/>
              <a:t>Delta</a:t>
            </a:r>
          </a:p>
          <a:p>
            <a:pPr algn="l" defTabSz="2438400">
              <a:defRPr sz="7900" b="0">
                <a:solidFill>
                  <a:srgbClr val="FFFFFF"/>
                </a:solidFill>
                <a:latin typeface="Helvetica Light"/>
                <a:ea typeface="Helvetica Light"/>
                <a:cs typeface="Helvetica Light"/>
                <a:sym typeface="Helvetica Light"/>
              </a:defRPr>
            </a:pPr>
            <a:r>
              <a:rPr lang="en-US" sz="4400" dirty="0"/>
              <a:t>Sling Side Table</a:t>
            </a:r>
          </a:p>
          <a:p>
            <a:pPr algn="l" defTabSz="2438400">
              <a:defRPr sz="3600">
                <a:solidFill>
                  <a:srgbClr val="FFFFFF"/>
                </a:solidFill>
              </a:defRPr>
            </a:pPr>
            <a:endParaRPr sz="4400" dirty="0"/>
          </a:p>
          <a:p>
            <a:pPr algn="l" defTabSz="2438400">
              <a:defRPr sz="3600" b="0">
                <a:solidFill>
                  <a:srgbClr val="FFFFFF"/>
                </a:solidFill>
              </a:defRPr>
            </a:pPr>
            <a:endParaRPr sz="4400" dirty="0"/>
          </a:p>
          <a:p>
            <a:pPr algn="l" defTabSz="2438400">
              <a:defRPr sz="3600"/>
            </a:pPr>
            <a:endParaRPr sz="4400" dirty="0"/>
          </a:p>
          <a:p>
            <a:pPr algn="l" defTabSz="2438400">
              <a:defRPr sz="3600" b="0">
                <a:solidFill>
                  <a:srgbClr val="5F5F5F"/>
                </a:solidFill>
                <a:latin typeface="Arial"/>
                <a:ea typeface="Arial"/>
                <a:cs typeface="Arial"/>
                <a:sym typeface="Arial"/>
              </a:defRPr>
            </a:pPr>
            <a:endParaRPr sz="4400" dirty="0"/>
          </a:p>
        </p:txBody>
      </p:sp>
      <p:sp>
        <p:nvSpPr>
          <p:cNvPr id="6" name="Shape 251">
            <a:extLst>
              <a:ext uri="{FF2B5EF4-FFF2-40B4-BE49-F238E27FC236}">
                <a16:creationId xmlns:a16="http://schemas.microsoft.com/office/drawing/2014/main" id="{7CF7BB88-33BF-4E64-8A24-B166785FDF52}"/>
              </a:ext>
            </a:extLst>
          </p:cNvPr>
          <p:cNvSpPr txBox="1"/>
          <p:nvPr/>
        </p:nvSpPr>
        <p:spPr>
          <a:xfrm>
            <a:off x="9200092" y="6812858"/>
            <a:ext cx="5983813" cy="8371413"/>
          </a:xfrm>
          <a:prstGeom prst="rect">
            <a:avLst/>
          </a:prstGeom>
          <a:ln w="12700">
            <a:miter lim="400000"/>
          </a:ln>
          <a:extLst>
            <a:ext uri="{C572A759-6A51-4108-AA02-DFA0A04FC94B}">
              <ma14:wrappingTextBoxFlag xmlns:ma14="http://schemas.microsoft.com/office/mac/drawingml/2011/main" xmlns="" val="1"/>
            </a:ext>
          </a:extLst>
        </p:spPr>
        <p:txBody>
          <a:bodyPr wrap="square" lIns="121866" tIns="121866" rIns="121866" bIns="121866">
            <a:spAutoFit/>
          </a:bodyPr>
          <a:lstStyle/>
          <a:p>
            <a:pPr algn="l" defTabSz="2438400">
              <a:defRPr sz="7900">
                <a:solidFill>
                  <a:srgbClr val="FFFFFF"/>
                </a:solidFill>
                <a:latin typeface="Calibri Light"/>
                <a:ea typeface="Calibri Light"/>
                <a:cs typeface="Calibri Light"/>
                <a:sym typeface="Calibri Light"/>
              </a:defRPr>
            </a:pPr>
            <a:r>
              <a:rPr lang="en-US" sz="4400" dirty="0">
                <a:solidFill>
                  <a:srgbClr val="FFFFFF"/>
                </a:solidFill>
                <a:latin typeface="+mj-lt"/>
                <a:cs typeface="Calibri Light"/>
              </a:rPr>
              <a:t>Lounge</a:t>
            </a:r>
            <a:endParaRPr sz="4400" dirty="0">
              <a:solidFill>
                <a:srgbClr val="FFFFFF"/>
              </a:solidFill>
              <a:latin typeface="+mj-lt"/>
              <a:cs typeface="Calibri Light"/>
            </a:endParaRPr>
          </a:p>
          <a:p>
            <a:pPr algn="l" defTabSz="2438400">
              <a:defRPr sz="7900" b="0">
                <a:solidFill>
                  <a:srgbClr val="FFFFFF"/>
                </a:solidFill>
                <a:latin typeface="Helvetica Light"/>
                <a:ea typeface="Helvetica Light"/>
                <a:cs typeface="Helvetica Light"/>
                <a:sym typeface="Helvetica Light"/>
              </a:defRPr>
            </a:pPr>
            <a:r>
              <a:rPr lang="en-US" sz="4400" dirty="0"/>
              <a:t>Bloom</a:t>
            </a:r>
          </a:p>
          <a:p>
            <a:pPr algn="l" defTabSz="2438400">
              <a:defRPr sz="7900" b="0">
                <a:solidFill>
                  <a:srgbClr val="FFFFFF"/>
                </a:solidFill>
                <a:latin typeface="Helvetica Light"/>
                <a:ea typeface="Helvetica Light"/>
                <a:cs typeface="Helvetica Light"/>
                <a:sym typeface="Helvetica Light"/>
              </a:defRPr>
            </a:pPr>
            <a:r>
              <a:rPr lang="en-US" sz="4400" dirty="0"/>
              <a:t>Trace</a:t>
            </a:r>
          </a:p>
          <a:p>
            <a:pPr algn="l" defTabSz="2438400">
              <a:defRPr sz="7900" b="0">
                <a:solidFill>
                  <a:srgbClr val="FFFFFF"/>
                </a:solidFill>
                <a:latin typeface="Helvetica Light"/>
                <a:ea typeface="Helvetica Light"/>
                <a:cs typeface="Helvetica Light"/>
                <a:sym typeface="Helvetica Light"/>
              </a:defRPr>
            </a:pPr>
            <a:r>
              <a:rPr lang="en-US" sz="4400" dirty="0"/>
              <a:t>Sling</a:t>
            </a:r>
          </a:p>
          <a:p>
            <a:pPr algn="l" defTabSz="2438400">
              <a:defRPr sz="7900" b="0">
                <a:solidFill>
                  <a:srgbClr val="FFFFFF"/>
                </a:solidFill>
                <a:latin typeface="Helvetica Light"/>
                <a:ea typeface="Helvetica Light"/>
                <a:cs typeface="Helvetica Light"/>
                <a:sym typeface="Helvetica Light"/>
              </a:defRPr>
            </a:pPr>
            <a:r>
              <a:rPr lang="en-US" sz="4400" dirty="0"/>
              <a:t>Circa Lounge</a:t>
            </a:r>
          </a:p>
          <a:p>
            <a:pPr algn="l" defTabSz="2438400">
              <a:defRPr sz="7900" b="0">
                <a:solidFill>
                  <a:srgbClr val="FFFFFF"/>
                </a:solidFill>
                <a:latin typeface="Helvetica Light"/>
                <a:ea typeface="Helvetica Light"/>
                <a:cs typeface="Helvetica Light"/>
                <a:sym typeface="Helvetica Light"/>
              </a:defRPr>
            </a:pPr>
            <a:r>
              <a:rPr lang="en-US" sz="4400" dirty="0"/>
              <a:t>Wing Lounge</a:t>
            </a:r>
          </a:p>
          <a:p>
            <a:pPr algn="l" defTabSz="2438400">
              <a:defRPr sz="7900" b="0">
                <a:solidFill>
                  <a:srgbClr val="FFFFFF"/>
                </a:solidFill>
                <a:latin typeface="Helvetica Light"/>
                <a:ea typeface="Helvetica Light"/>
                <a:cs typeface="Helvetica Light"/>
                <a:sym typeface="Helvetica Light"/>
              </a:defRPr>
            </a:pPr>
            <a:r>
              <a:rPr lang="en-US" sz="4400" dirty="0"/>
              <a:t>Zag</a:t>
            </a:r>
          </a:p>
          <a:p>
            <a:pPr algn="l" defTabSz="2438400">
              <a:defRPr sz="7900" b="0">
                <a:solidFill>
                  <a:srgbClr val="FFFFFF"/>
                </a:solidFill>
                <a:latin typeface="Helvetica Light"/>
                <a:ea typeface="Helvetica Light"/>
                <a:cs typeface="Helvetica Light"/>
                <a:sym typeface="Helvetica Light"/>
              </a:defRPr>
            </a:pPr>
            <a:endParaRPr lang="en-US" sz="4400" dirty="0"/>
          </a:p>
          <a:p>
            <a:pPr algn="l" defTabSz="2438400">
              <a:defRPr sz="3600">
                <a:solidFill>
                  <a:srgbClr val="FFFFFF"/>
                </a:solidFill>
              </a:defRPr>
            </a:pPr>
            <a:endParaRPr sz="4400" dirty="0"/>
          </a:p>
          <a:p>
            <a:pPr algn="l" defTabSz="2438400">
              <a:defRPr sz="3600" b="0">
                <a:solidFill>
                  <a:srgbClr val="FFFFFF"/>
                </a:solidFill>
              </a:defRPr>
            </a:pPr>
            <a:endParaRPr sz="4400" dirty="0"/>
          </a:p>
          <a:p>
            <a:pPr algn="l" defTabSz="2438400">
              <a:defRPr sz="3600"/>
            </a:pPr>
            <a:endParaRPr sz="4400" dirty="0"/>
          </a:p>
          <a:p>
            <a:pPr algn="l" defTabSz="2438400">
              <a:defRPr sz="3600" b="0">
                <a:solidFill>
                  <a:srgbClr val="5F5F5F"/>
                </a:solidFill>
                <a:latin typeface="Arial"/>
                <a:ea typeface="Arial"/>
                <a:cs typeface="Arial"/>
                <a:sym typeface="Arial"/>
              </a:defRPr>
            </a:pPr>
            <a:endParaRPr sz="4400" dirty="0"/>
          </a:p>
        </p:txBody>
      </p:sp>
      <p:sp>
        <p:nvSpPr>
          <p:cNvPr id="7" name="Shape 251">
            <a:extLst>
              <a:ext uri="{FF2B5EF4-FFF2-40B4-BE49-F238E27FC236}">
                <a16:creationId xmlns:a16="http://schemas.microsoft.com/office/drawing/2014/main" id="{4DA22EF0-9BB3-448B-B148-F43A165B8536}"/>
              </a:ext>
            </a:extLst>
          </p:cNvPr>
          <p:cNvSpPr txBox="1"/>
          <p:nvPr/>
        </p:nvSpPr>
        <p:spPr>
          <a:xfrm>
            <a:off x="17600637" y="2924890"/>
            <a:ext cx="6467677" cy="4985871"/>
          </a:xfrm>
          <a:prstGeom prst="rect">
            <a:avLst/>
          </a:prstGeom>
          <a:ln w="12700">
            <a:miter lim="400000"/>
          </a:ln>
          <a:extLst>
            <a:ext uri="{C572A759-6A51-4108-AA02-DFA0A04FC94B}">
              <ma14:wrappingTextBoxFlag xmlns:ma14="http://schemas.microsoft.com/office/mac/drawingml/2011/main" xmlns="" val="1"/>
            </a:ext>
          </a:extLst>
        </p:spPr>
        <p:txBody>
          <a:bodyPr wrap="square" lIns="121866" tIns="121866" rIns="121866" bIns="121866">
            <a:spAutoFit/>
          </a:bodyPr>
          <a:lstStyle/>
          <a:p>
            <a:pPr algn="l" defTabSz="2438400">
              <a:defRPr sz="7900">
                <a:solidFill>
                  <a:srgbClr val="FFFFFF"/>
                </a:solidFill>
                <a:latin typeface="Calibri Light"/>
                <a:ea typeface="Calibri Light"/>
                <a:cs typeface="Calibri Light"/>
                <a:sym typeface="Calibri Light"/>
              </a:defRPr>
            </a:pPr>
            <a:r>
              <a:rPr lang="en-US" sz="4400" dirty="0">
                <a:solidFill>
                  <a:srgbClr val="FFFFFF"/>
                </a:solidFill>
                <a:latin typeface="+mj-lt"/>
                <a:cs typeface="Calibri Light"/>
              </a:rPr>
              <a:t>Accessories </a:t>
            </a:r>
            <a:endParaRPr sz="4400" dirty="0">
              <a:solidFill>
                <a:srgbClr val="FFFFFF"/>
              </a:solidFill>
              <a:latin typeface="+mj-lt"/>
              <a:cs typeface="Calibri Light"/>
            </a:endParaRPr>
          </a:p>
          <a:p>
            <a:pPr algn="l" defTabSz="2438400">
              <a:defRPr sz="7900" b="0">
                <a:solidFill>
                  <a:srgbClr val="FFFFFF"/>
                </a:solidFill>
                <a:latin typeface="Helvetica Light"/>
                <a:ea typeface="Helvetica Light"/>
                <a:cs typeface="Helvetica Light"/>
                <a:sym typeface="Helvetica Light"/>
              </a:defRPr>
            </a:pPr>
            <a:r>
              <a:rPr lang="en-US" sz="4400" dirty="0"/>
              <a:t>Urban Shelf</a:t>
            </a:r>
          </a:p>
          <a:p>
            <a:pPr algn="l" defTabSz="2438400">
              <a:defRPr sz="7900" b="0">
                <a:solidFill>
                  <a:srgbClr val="FFFFFF"/>
                </a:solidFill>
                <a:latin typeface="Helvetica Light"/>
                <a:ea typeface="Helvetica Light"/>
                <a:cs typeface="Helvetica Light"/>
                <a:sym typeface="Helvetica Light"/>
              </a:defRPr>
            </a:pPr>
            <a:endParaRPr sz="4400" dirty="0"/>
          </a:p>
          <a:p>
            <a:pPr algn="l" defTabSz="2438400">
              <a:defRPr sz="3600">
                <a:solidFill>
                  <a:srgbClr val="FFFFFF"/>
                </a:solidFill>
              </a:defRPr>
            </a:pPr>
            <a:endParaRPr sz="4400" dirty="0"/>
          </a:p>
          <a:p>
            <a:pPr algn="l" defTabSz="2438400">
              <a:defRPr sz="3600" b="0">
                <a:solidFill>
                  <a:srgbClr val="FFFFFF"/>
                </a:solidFill>
              </a:defRPr>
            </a:pPr>
            <a:endParaRPr sz="4400" dirty="0"/>
          </a:p>
          <a:p>
            <a:pPr algn="l" defTabSz="2438400">
              <a:defRPr sz="3600"/>
            </a:pPr>
            <a:endParaRPr sz="4400" dirty="0"/>
          </a:p>
          <a:p>
            <a:pPr algn="l" defTabSz="2438400">
              <a:defRPr sz="3600" b="0">
                <a:solidFill>
                  <a:srgbClr val="5F5F5F"/>
                </a:solidFill>
                <a:latin typeface="Arial"/>
                <a:ea typeface="Arial"/>
                <a:cs typeface="Arial"/>
                <a:sym typeface="Arial"/>
              </a:defRPr>
            </a:pPr>
            <a:endParaRPr sz="4400" dirty="0"/>
          </a:p>
        </p:txBody>
      </p:sp>
      <p:pic>
        <p:nvPicPr>
          <p:cNvPr id="4" name="Picture 3">
            <a:extLst>
              <a:ext uri="{FF2B5EF4-FFF2-40B4-BE49-F238E27FC236}">
                <a16:creationId xmlns:a16="http://schemas.microsoft.com/office/drawing/2014/main" id="{C246DDF4-6A64-4BA9-BF3E-E52AC1661723}"/>
              </a:ext>
            </a:extLst>
          </p:cNvPr>
          <p:cNvPicPr>
            <a:picLocks noChangeAspect="1"/>
          </p:cNvPicPr>
          <p:nvPr/>
        </p:nvPicPr>
        <p:blipFill>
          <a:blip r:embed="rId2"/>
          <a:stretch>
            <a:fillRect/>
          </a:stretch>
        </p:blipFill>
        <p:spPr>
          <a:xfrm>
            <a:off x="876532" y="1801906"/>
            <a:ext cx="23308115" cy="10414771"/>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amp&#10;&#10;Description automatically generated">
            <a:extLst>
              <a:ext uri="{FF2B5EF4-FFF2-40B4-BE49-F238E27FC236}">
                <a16:creationId xmlns:a16="http://schemas.microsoft.com/office/drawing/2014/main" id="{A6AA2DB9-E7F1-0D45-B254-2CCC9469AD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365" y="-553701"/>
            <a:ext cx="25170730" cy="14823402"/>
          </a:xfrm>
          <a:prstGeom prst="rect">
            <a:avLst/>
          </a:prstGeom>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solidFill>
                  <a:srgbClr val="FFFFFF"/>
                </a:solidFill>
                <a:latin typeface="Arial"/>
                <a:cs typeface="Arial"/>
              </a:rPr>
              <a:t> ROTO</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304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ROTO STOOL</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7064691"/>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Arial" panose="020B0604020202020204" pitchFamily="34" charset="0"/>
                <a:ea typeface="Helvetica Neue" panose="02000503000000020004" pitchFamily="2" charset="0"/>
                <a:cs typeface="Arial" panose="020B0604020202020204" pitchFamily="34" charset="0"/>
              </a:rPr>
              <a:t>Very playful pieces, playing on the concept of rotation. Users can use Roto as a casual seat or flip it over as a simple side table. </a:t>
            </a:r>
          </a:p>
          <a:p>
            <a:pPr marL="25400" marR="772160" algn="l">
              <a:lnSpc>
                <a:spcPct val="101400"/>
              </a:lnSpc>
              <a:spcBef>
                <a:spcPts val="1160"/>
              </a:spcBef>
            </a:pPr>
            <a:endParaRPr lang="en-HK" sz="2800" b="0" dirty="0">
              <a:solidFill>
                <a:srgbClr val="262626"/>
              </a:solidFill>
              <a:latin typeface="Arial" panose="020B0604020202020204" pitchFamily="34" charset="0"/>
              <a:ea typeface="Helvetica Neue" panose="02000503000000020004" pitchFamily="2" charset="0"/>
              <a:cs typeface="Arial" panose="020B0604020202020204" pitchFamily="34" charset="0"/>
            </a:endParaRPr>
          </a:p>
          <a:p>
            <a:pPr marL="25400" marR="772160" algn="l">
              <a:lnSpc>
                <a:spcPct val="101400"/>
              </a:lnSpc>
              <a:spcBef>
                <a:spcPts val="1160"/>
              </a:spcBef>
            </a:pPr>
            <a:endParaRPr lang="en-HK" sz="2800" b="0" spc="-10" dirty="0">
              <a:solidFill>
                <a:srgbClr val="262626"/>
              </a:solidFill>
              <a:latin typeface="Arial" panose="020B0604020202020204" pitchFamily="34" charset="0"/>
              <a:ea typeface="Helvetica Neue" panose="02000503000000020004" pitchFamily="2" charset="0"/>
              <a:cs typeface="Arial" panose="020B0604020202020204" pitchFamily="34" charset="0"/>
            </a:endParaRPr>
          </a:p>
          <a:p>
            <a:pPr marL="25400" marR="772160" algn="l">
              <a:lnSpc>
                <a:spcPct val="101400"/>
              </a:lnSpc>
              <a:spcBef>
                <a:spcPts val="1160"/>
              </a:spcBef>
            </a:pPr>
            <a:r>
              <a:rPr lang="en-HK" sz="3200" b="0" spc="-10" dirty="0">
                <a:solidFill>
                  <a:srgbClr val="262626"/>
                </a:solidFill>
                <a:latin typeface="Arial" panose="020B0604020202020204" pitchFamily="34" charset="0"/>
                <a:ea typeface="Helvetica Neue" panose="02000503000000020004" pitchFamily="2" charset="0"/>
                <a:cs typeface="Arial" panose="020B0604020202020204" pitchFamily="34" charset="0"/>
              </a:rPr>
              <a:t>Features</a:t>
            </a:r>
          </a:p>
          <a:p>
            <a:pPr marL="711200" marR="772160" indent="-685800" algn="l">
              <a:lnSpc>
                <a:spcPct val="101400"/>
              </a:lnSpc>
              <a:spcBef>
                <a:spcPts val="1160"/>
              </a:spcBef>
              <a:buFont typeface="+mj-lt"/>
              <a:buAutoNum type="arabicPeriod"/>
            </a:pPr>
            <a:r>
              <a:rPr lang="en-US" sz="2800" b="0" dirty="0">
                <a:latin typeface="Arial" panose="020B0604020202020204" pitchFamily="34" charset="0"/>
                <a:cs typeface="Arial" panose="020B0604020202020204" pitchFamily="34" charset="0"/>
              </a:rPr>
              <a:t>Playful  - These loose pieces can be used as side tables or casual seats. It comes with 5 different </a:t>
            </a:r>
            <a:r>
              <a:rPr lang="en-US" sz="2800" b="0" dirty="0" err="1">
                <a:latin typeface="Arial" panose="020B0604020202020204" pitchFamily="34" charset="0"/>
                <a:cs typeface="Arial" panose="020B0604020202020204" pitchFamily="34" charset="0"/>
              </a:rPr>
              <a:t>colours</a:t>
            </a:r>
            <a:r>
              <a:rPr lang="en-US" sz="2800" b="0" dirty="0">
                <a:latin typeface="Arial" panose="020B0604020202020204" pitchFamily="34" charset="0"/>
                <a:cs typeface="Arial" panose="020B0604020202020204" pitchFamily="34" charset="0"/>
              </a:rPr>
              <a:t>.</a:t>
            </a:r>
          </a:p>
          <a:p>
            <a:pPr marL="711200" marR="772160" indent="-685800" algn="l">
              <a:lnSpc>
                <a:spcPct val="101400"/>
              </a:lnSpc>
              <a:spcBef>
                <a:spcPts val="1160"/>
              </a:spcBef>
              <a:buFont typeface="+mj-lt"/>
              <a:buAutoNum type="arabicPeriod"/>
            </a:pPr>
            <a:r>
              <a:rPr lang="en-US" sz="2800" b="0" dirty="0">
                <a:latin typeface="Arial" panose="020B0604020202020204" pitchFamily="34" charset="0"/>
                <a:cs typeface="Arial" panose="020B0604020202020204" pitchFamily="34" charset="0"/>
              </a:rPr>
              <a:t>Materiality  - Made with </a:t>
            </a:r>
            <a:r>
              <a:rPr lang="en-US" sz="2800" b="0" dirty="0" err="1">
                <a:latin typeface="Arial" panose="020B0604020202020204" pitchFamily="34" charset="0"/>
                <a:cs typeface="Arial" panose="020B0604020202020204" pitchFamily="34" charset="0"/>
              </a:rPr>
              <a:t>moulded</a:t>
            </a:r>
            <a:r>
              <a:rPr lang="en-US" sz="2800" b="0" dirty="0">
                <a:latin typeface="Arial" panose="020B0604020202020204" pitchFamily="34" charset="0"/>
                <a:cs typeface="Arial" panose="020B0604020202020204" pitchFamily="34" charset="0"/>
              </a:rPr>
              <a:t> plastic, Roto’s surface is very easy to maintain and clean. </a:t>
            </a:r>
          </a:p>
          <a:p>
            <a:pPr>
              <a:defRPr>
                <a:solidFill>
                  <a:srgbClr val="000000"/>
                </a:solidFill>
                <a:latin typeface="Calibri Light"/>
                <a:ea typeface="Calibri Light"/>
                <a:cs typeface="Calibri Light"/>
                <a:sym typeface="Calibri Light"/>
              </a:defRPr>
            </a:pPr>
            <a:endParaRPr lang="en-US" sz="2800" dirty="0"/>
          </a:p>
          <a:p>
            <a:pPr marL="25400" marR="772160">
              <a:lnSpc>
                <a:spcPct val="101400"/>
              </a:lnSpc>
              <a:spcBef>
                <a:spcPts val="1160"/>
              </a:spcBef>
            </a:pPr>
            <a:endParaRPr lang="en-HK" sz="28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MATERIAL</a:t>
            </a:r>
          </a:p>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COLOR</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defRPr>
                <a:solidFill>
                  <a:srgbClr val="000000"/>
                </a:solidFill>
                <a:latin typeface="Calibri Light"/>
                <a:ea typeface="Calibri Light"/>
                <a:cs typeface="Calibri Light"/>
                <a:sym typeface="Calibri Light"/>
              </a:defRPr>
            </a:pPr>
            <a:r>
              <a:rPr lang="en-US" sz="2200" dirty="0" err="1">
                <a:latin typeface="Helvetica Neue" panose="02000503000000020004" pitchFamily="2" charset="0"/>
                <a:ea typeface="Helvetica Neue" panose="02000503000000020004" pitchFamily="2" charset="0"/>
                <a:cs typeface="Helvetica Neue" panose="02000503000000020004" pitchFamily="2" charset="0"/>
              </a:rPr>
              <a:t>moulded</a:t>
            </a:r>
            <a:r>
              <a:rPr lang="en-US" sz="2200" dirty="0">
                <a:latin typeface="Helvetica Neue" panose="02000503000000020004" pitchFamily="2" charset="0"/>
                <a:ea typeface="Helvetica Neue" panose="02000503000000020004" pitchFamily="2" charset="0"/>
                <a:cs typeface="Helvetica Neue" panose="02000503000000020004" pitchFamily="2" charset="0"/>
              </a:rPr>
              <a:t> plastic</a:t>
            </a:r>
          </a:p>
          <a:p>
            <a:pPr>
              <a:defRPr>
                <a:solidFill>
                  <a:srgbClr val="000000"/>
                </a:solidFill>
                <a:latin typeface="Calibri Light"/>
                <a:ea typeface="Calibri Light"/>
                <a:cs typeface="Calibri Light"/>
                <a:sym typeface="Calibri Light"/>
              </a:defRPr>
            </a:pPr>
            <a:r>
              <a:rPr lang="en-US" sz="2200" dirty="0">
                <a:latin typeface="Helvetica Neue" panose="02000503000000020004" pitchFamily="2" charset="0"/>
                <a:ea typeface="Helvetica Neue" panose="02000503000000020004" pitchFamily="2" charset="0"/>
                <a:cs typeface="Helvetica Neue" panose="02000503000000020004" pitchFamily="2" charset="0"/>
              </a:rPr>
              <a:t>Blush, Grey, Sage Green, White, Blue</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6" name="Picture 2" descr="Roto Stool Side Table Product Silhouette">
            <a:extLst>
              <a:ext uri="{FF2B5EF4-FFF2-40B4-BE49-F238E27FC236}">
                <a16:creationId xmlns:a16="http://schemas.microsoft.com/office/drawing/2014/main" id="{581FA339-6ED1-AD47-B96E-5C7B6D4852B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69041" y="9716041"/>
            <a:ext cx="3596758" cy="35468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a:extLst>
              <a:ext uri="{FF2B5EF4-FFF2-40B4-BE49-F238E27FC236}">
                <a16:creationId xmlns:a16="http://schemas.microsoft.com/office/drawing/2014/main" id="{0CFD7586-0345-4606-9365-61ABCBDB7CFD}"/>
              </a:ext>
            </a:extLst>
          </p:cNvPr>
          <p:cNvSpPr txBox="1"/>
          <p:nvPr/>
        </p:nvSpPr>
        <p:spPr>
          <a:xfrm>
            <a:off x="8387583" y="1279815"/>
            <a:ext cx="6388702" cy="1015663"/>
          </a:xfrm>
          <a:prstGeom prst="rect">
            <a:avLst/>
          </a:prstGeom>
          <a:ln w="12700">
            <a:miter lim="400000"/>
          </a:ln>
          <a:extLst>
            <a:ext uri="{C572A759-6A51-4108-AA02-DFA0A04FC94B}">
              <ma14:wrappingTextBoxFlag xmlns="" xmlns:ma14="http://schemas.microsoft.com/office/mac/drawingml/2011/main" val="1"/>
            </a:ext>
          </a:extLst>
        </p:spPr>
        <p:txBody>
          <a:bodyPr wrap="square" lIns="91438" rIns="91438">
            <a:spAutoFit/>
          </a:bodyPr>
          <a:lstStyle/>
          <a:p>
            <a:pPr>
              <a:defRPr b="1">
                <a:solidFill>
                  <a:srgbClr val="000000"/>
                </a:solidFill>
                <a:latin typeface="Calibri Light"/>
                <a:ea typeface="Calibri Light"/>
                <a:cs typeface="Calibri Light"/>
                <a:sym typeface="Calibri Light"/>
              </a:defRPr>
            </a:pPr>
            <a:endParaRPr sz="6000" dirty="0"/>
          </a:p>
        </p:txBody>
      </p:sp>
      <p:sp>
        <p:nvSpPr>
          <p:cNvPr id="20" name="Rectangle 11">
            <a:extLst>
              <a:ext uri="{FF2B5EF4-FFF2-40B4-BE49-F238E27FC236}">
                <a16:creationId xmlns:a16="http://schemas.microsoft.com/office/drawing/2014/main" id="{F98D657A-9A1B-4440-97F0-69D8DAA09E26}"/>
              </a:ext>
            </a:extLst>
          </p:cNvPr>
          <p:cNvSpPr txBox="1"/>
          <p:nvPr/>
        </p:nvSpPr>
        <p:spPr>
          <a:xfrm>
            <a:off x="3328857" y="10173287"/>
            <a:ext cx="6354074" cy="1015663"/>
          </a:xfrm>
          <a:prstGeom prst="rect">
            <a:avLst/>
          </a:prstGeom>
          <a:ln w="12700">
            <a:miter lim="400000"/>
          </a:ln>
          <a:extLst>
            <a:ext uri="{C572A759-6A51-4108-AA02-DFA0A04FC94B}">
              <ma14:wrappingTextBoxFlag xmlns="" xmlns:ma14="http://schemas.microsoft.com/office/mac/drawingml/2011/main" val="1"/>
            </a:ext>
          </a:extLst>
        </p:spPr>
        <p:txBody>
          <a:bodyPr wrap="square" lIns="91438" rIns="91438">
            <a:spAutoFit/>
          </a:bodyPr>
          <a:lstStyle/>
          <a:p>
            <a:pPr>
              <a:defRPr b="1">
                <a:solidFill>
                  <a:srgbClr val="000000"/>
                </a:solidFill>
                <a:latin typeface="Calibri Light"/>
                <a:ea typeface="Calibri Light"/>
                <a:cs typeface="Calibri Light"/>
                <a:sym typeface="Calibri Light"/>
              </a:defRPr>
            </a:pPr>
            <a:endParaRPr sz="6000" dirty="0"/>
          </a:p>
        </p:txBody>
      </p:sp>
      <p:sp>
        <p:nvSpPr>
          <p:cNvPr id="21" name="object 16">
            <a:extLst>
              <a:ext uri="{FF2B5EF4-FFF2-40B4-BE49-F238E27FC236}">
                <a16:creationId xmlns:a16="http://schemas.microsoft.com/office/drawing/2014/main" id="{74070529-526B-463D-96B7-91C240D2C6E9}"/>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2" name="Picture 1">
            <a:extLst>
              <a:ext uri="{FF2B5EF4-FFF2-40B4-BE49-F238E27FC236}">
                <a16:creationId xmlns:a16="http://schemas.microsoft.com/office/drawing/2014/main" id="{EDFBDA6C-0A1A-42C0-9BA7-FECD57E35840}"/>
              </a:ext>
            </a:extLst>
          </p:cNvPr>
          <p:cNvPicPr>
            <a:picLocks noChangeAspect="1"/>
          </p:cNvPicPr>
          <p:nvPr/>
        </p:nvPicPr>
        <p:blipFill>
          <a:blip r:embed="rId4"/>
          <a:stretch>
            <a:fillRect/>
          </a:stretch>
        </p:blipFill>
        <p:spPr>
          <a:xfrm>
            <a:off x="9579147" y="4485134"/>
            <a:ext cx="2800350" cy="3619500"/>
          </a:xfrm>
          <a:prstGeom prst="rect">
            <a:avLst/>
          </a:prstGeom>
        </p:spPr>
      </p:pic>
      <p:pic>
        <p:nvPicPr>
          <p:cNvPr id="6" name="Picture 5">
            <a:extLst>
              <a:ext uri="{FF2B5EF4-FFF2-40B4-BE49-F238E27FC236}">
                <a16:creationId xmlns:a16="http://schemas.microsoft.com/office/drawing/2014/main" id="{ABC6675B-D361-4605-81C9-5F600799F745}"/>
              </a:ext>
            </a:extLst>
          </p:cNvPr>
          <p:cNvPicPr>
            <a:picLocks noChangeAspect="1"/>
          </p:cNvPicPr>
          <p:nvPr/>
        </p:nvPicPr>
        <p:blipFill>
          <a:blip r:embed="rId5"/>
          <a:stretch>
            <a:fillRect/>
          </a:stretch>
        </p:blipFill>
        <p:spPr>
          <a:xfrm>
            <a:off x="13698118" y="687616"/>
            <a:ext cx="7866888" cy="7730960"/>
          </a:xfrm>
          <a:prstGeom prst="rect">
            <a:avLst/>
          </a:prstGeom>
        </p:spPr>
      </p:pic>
      <p:sp>
        <p:nvSpPr>
          <p:cNvPr id="22" name="Rectangle 21">
            <a:extLst>
              <a:ext uri="{FF2B5EF4-FFF2-40B4-BE49-F238E27FC236}">
                <a16:creationId xmlns:a16="http://schemas.microsoft.com/office/drawing/2014/main" id="{95043191-530E-494D-866B-505FF7722C6E}"/>
              </a:ext>
            </a:extLst>
          </p:cNvPr>
          <p:cNvSpPr/>
          <p:nvPr/>
        </p:nvSpPr>
        <p:spPr>
          <a:xfrm>
            <a:off x="13237728" y="7026739"/>
            <a:ext cx="3981636" cy="1573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3" name="object 15">
            <a:extLst>
              <a:ext uri="{FF2B5EF4-FFF2-40B4-BE49-F238E27FC236}">
                <a16:creationId xmlns:a16="http://schemas.microsoft.com/office/drawing/2014/main" id="{A7D3A9D7-1BA8-4E5E-B279-EA1D44BC57C1}"/>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270372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4EEADB9-5F17-6B42-9824-8B43D59736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9499176" cy="137160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solidFill>
                  <a:srgbClr val="FFFFFF"/>
                </a:solidFill>
                <a:latin typeface="Arial"/>
                <a:cs typeface="Arial"/>
              </a:rPr>
              <a:t> URBAN</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7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7715" y="2585572"/>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URBAN SHELVES</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5719771"/>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As we bring in more natural elements into our  ’urban’ workplace, MAD has introduced a shelving unit that can not only house planters to create greener environments, but it also acts as storage and partitions.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marR="772160" indent="-685800" algn="l">
              <a:lnSpc>
                <a:spcPct val="101400"/>
              </a:lnSpc>
              <a:spcBef>
                <a:spcPts val="1160"/>
              </a:spcBef>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Removable bins with optional liners for planters</a:t>
            </a:r>
          </a:p>
          <a:p>
            <a:pPr marL="711200" marR="772160" indent="-685800" algn="l">
              <a:lnSpc>
                <a:spcPct val="101400"/>
              </a:lnSpc>
              <a:spcBef>
                <a:spcPts val="1160"/>
              </a:spcBef>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Steel clip hardware included to connect multiple units</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380938"/>
          </a:xfrm>
          <a:prstGeom prst="rect">
            <a:avLst/>
          </a:prstGeom>
        </p:spPr>
        <p:txBody>
          <a:bodyPr vert="horz" wrap="square" lIns="0" tIns="27940" rIns="0" bIns="0" rtlCol="0">
            <a:spAutoFit/>
          </a:bodyPr>
          <a:lstStyle/>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MATERIAL</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430887"/>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defRPr>
                <a:solidFill>
                  <a:srgbClr val="000000"/>
                </a:solidFill>
                <a:latin typeface="Calibri Light"/>
                <a:ea typeface="Calibri Light"/>
                <a:cs typeface="Calibri Light"/>
                <a:sym typeface="Calibri Light"/>
              </a:defRPr>
            </a:pPr>
            <a:r>
              <a:rPr lang="en-US" sz="2200" dirty="0">
                <a:latin typeface="Helvetica Neue" panose="02000503000000020004" pitchFamily="2" charset="0"/>
                <a:ea typeface="Helvetica Neue" panose="02000503000000020004" pitchFamily="2" charset="0"/>
                <a:cs typeface="Helvetica Neue" panose="02000503000000020004" pitchFamily="2" charset="0"/>
              </a:rPr>
              <a:t>Metal frames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50" name="Picture 2" descr="Urban Shelving Product Silhouette">
            <a:extLst>
              <a:ext uri="{FF2B5EF4-FFF2-40B4-BE49-F238E27FC236}">
                <a16:creationId xmlns:a16="http://schemas.microsoft.com/office/drawing/2014/main" id="{3EB967B3-CAA3-AD47-AA4B-3EA09AA1D4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95455" y="8025481"/>
            <a:ext cx="4942190" cy="4942190"/>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16">
            <a:extLst>
              <a:ext uri="{FF2B5EF4-FFF2-40B4-BE49-F238E27FC236}">
                <a16:creationId xmlns:a16="http://schemas.microsoft.com/office/drawing/2014/main" id="{EFD1954D-F198-4037-A725-50DE6DBBD541}"/>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2800" spc="-10" dirty="0">
                <a:latin typeface="Arial"/>
                <a:cs typeface="Arial"/>
              </a:rPr>
              <a:t>BIFMA,</a:t>
            </a:r>
            <a:r>
              <a:rPr lang="en-US" sz="4000" spc="-10" dirty="0">
                <a:latin typeface="Arial"/>
                <a:cs typeface="Arial"/>
              </a:rPr>
              <a:t> </a:t>
            </a:r>
            <a:r>
              <a:rPr lang="en-US" sz="2800" b="0" spc="-10" dirty="0">
                <a:latin typeface="Arial"/>
                <a:cs typeface="Arial"/>
              </a:rPr>
              <a:t>GB</a:t>
            </a:r>
            <a:endParaRPr sz="2800" b="0" dirty="0">
              <a:latin typeface="Arial"/>
              <a:cs typeface="Arial"/>
            </a:endParaRPr>
          </a:p>
        </p:txBody>
      </p:sp>
      <p:pic>
        <p:nvPicPr>
          <p:cNvPr id="2" name="Picture 1">
            <a:extLst>
              <a:ext uri="{FF2B5EF4-FFF2-40B4-BE49-F238E27FC236}">
                <a16:creationId xmlns:a16="http://schemas.microsoft.com/office/drawing/2014/main" id="{BF3FEC22-76DA-434C-8955-AA506BF1E12F}"/>
              </a:ext>
            </a:extLst>
          </p:cNvPr>
          <p:cNvPicPr>
            <a:picLocks noChangeAspect="1"/>
          </p:cNvPicPr>
          <p:nvPr/>
        </p:nvPicPr>
        <p:blipFill>
          <a:blip r:embed="rId4"/>
          <a:stretch>
            <a:fillRect/>
          </a:stretch>
        </p:blipFill>
        <p:spPr>
          <a:xfrm>
            <a:off x="9696449" y="6727163"/>
            <a:ext cx="2495550" cy="1466850"/>
          </a:xfrm>
          <a:prstGeom prst="rect">
            <a:avLst/>
          </a:prstGeom>
        </p:spPr>
      </p:pic>
      <p:pic>
        <p:nvPicPr>
          <p:cNvPr id="4" name="Picture 3">
            <a:extLst>
              <a:ext uri="{FF2B5EF4-FFF2-40B4-BE49-F238E27FC236}">
                <a16:creationId xmlns:a16="http://schemas.microsoft.com/office/drawing/2014/main" id="{DFBA085B-32FC-49C3-997C-FB81C8E716A1}"/>
              </a:ext>
            </a:extLst>
          </p:cNvPr>
          <p:cNvPicPr>
            <a:picLocks noChangeAspect="1"/>
          </p:cNvPicPr>
          <p:nvPr/>
        </p:nvPicPr>
        <p:blipFill rotWithShape="1">
          <a:blip r:embed="rId5"/>
          <a:srcRect l="47353"/>
          <a:stretch/>
        </p:blipFill>
        <p:spPr>
          <a:xfrm>
            <a:off x="14241766" y="1062454"/>
            <a:ext cx="4141688" cy="7588904"/>
          </a:xfrm>
          <a:prstGeom prst="rect">
            <a:avLst/>
          </a:prstGeom>
        </p:spPr>
      </p:pic>
      <p:sp>
        <p:nvSpPr>
          <p:cNvPr id="21" name="object 15">
            <a:extLst>
              <a:ext uri="{FF2B5EF4-FFF2-40B4-BE49-F238E27FC236}">
                <a16:creationId xmlns:a16="http://schemas.microsoft.com/office/drawing/2014/main" id="{DE915879-083B-43F0-8A1D-BD3471B86FF0}"/>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22" name="object 15">
            <a:extLst>
              <a:ext uri="{FF2B5EF4-FFF2-40B4-BE49-F238E27FC236}">
                <a16:creationId xmlns:a16="http://schemas.microsoft.com/office/drawing/2014/main" id="{166DDE10-A272-4238-82F4-CF506B03BDE9}"/>
              </a:ext>
            </a:extLst>
          </p:cNvPr>
          <p:cNvSpPr/>
          <p:nvPr/>
        </p:nvSpPr>
        <p:spPr>
          <a:xfrm>
            <a:off x="9535541" y="8898671"/>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14170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4" y="2039606"/>
            <a:ext cx="6163986" cy="1626086"/>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TRANSIT CHAIR AND BARSTOOL</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59143" y="4130006"/>
            <a:ext cx="8156272" cy="5421805"/>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The Transit collection has been in the </a:t>
            </a:r>
            <a:r>
              <a:rPr lang="en-HK" sz="2800" b="0" dirty="0" err="1">
                <a:latin typeface="Helvetica Neue" panose="02000503000000020004" pitchFamily="2" charset="0"/>
                <a:ea typeface="Helvetica Neue" panose="02000503000000020004" pitchFamily="2" charset="0"/>
                <a:cs typeface="Helvetica Neue" panose="02000503000000020004" pitchFamily="2" charset="0"/>
                <a:sym typeface="Calibri Light"/>
              </a:rPr>
              <a:t>m.a.d.</a:t>
            </a: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 collection from day one. It features a continuous, solid steel wire leg frame that supports moulded plywood seat and back panels. Minimal design with maximum impact, the Transit is a modern classic in the making.</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No assembly required</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Stackable (recommended to stack no more than 4 chairs)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Choice of </a:t>
            </a:r>
            <a:r>
              <a:rPr lang="en-HK" sz="2800" b="0" dirty="0" err="1">
                <a:latin typeface="Helvetica Neue" panose="02000503000000020004" pitchFamily="2" charset="0"/>
                <a:ea typeface="Helvetica Neue" panose="02000503000000020004" pitchFamily="2" charset="0"/>
                <a:cs typeface="Helvetica Neue" panose="02000503000000020004" pitchFamily="2" charset="0"/>
              </a:rPr>
              <a:t>molded</a:t>
            </a:r>
            <a:r>
              <a:rPr lang="en-HK" sz="2800" b="0" dirty="0">
                <a:latin typeface="Helvetica Neue" panose="02000503000000020004" pitchFamily="2" charset="0"/>
                <a:ea typeface="Helvetica Neue" panose="02000503000000020004" pitchFamily="2" charset="0"/>
                <a:cs typeface="Helvetica Neue" panose="02000503000000020004" pitchFamily="2" charset="0"/>
              </a:rPr>
              <a:t> plywood or upholstered seat</a:t>
            </a:r>
          </a:p>
        </p:txBody>
      </p:sp>
      <p:sp>
        <p:nvSpPr>
          <p:cNvPr id="8" name="object 8"/>
          <p:cNvSpPr txBox="1"/>
          <p:nvPr/>
        </p:nvSpPr>
        <p:spPr>
          <a:xfrm>
            <a:off x="10354157" y="8416206"/>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10354157" y="9007517"/>
            <a:ext cx="3069590" cy="380938"/>
          </a:xfrm>
          <a:prstGeom prst="rect">
            <a:avLst/>
          </a:prstGeom>
        </p:spPr>
        <p:txBody>
          <a:bodyPr vert="horz" wrap="square" lIns="0" tIns="27940" rIns="0" bIns="0" rtlCol="0">
            <a:spAutoFit/>
          </a:bodyPr>
          <a:lstStyle/>
          <a:p>
            <a:pPr algn="l">
              <a:lnSpc>
                <a:spcPts val="3000"/>
              </a:lnSpc>
            </a:pPr>
            <a:r>
              <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MATERIAL</a:t>
            </a:r>
          </a:p>
        </p:txBody>
      </p:sp>
      <p:sp>
        <p:nvSpPr>
          <p:cNvPr id="11" name="object 11"/>
          <p:cNvSpPr txBox="1"/>
          <p:nvPr/>
        </p:nvSpPr>
        <p:spPr>
          <a:xfrm>
            <a:off x="10511637" y="11703415"/>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2344401" y="8957567"/>
            <a:ext cx="3408818" cy="1107996"/>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b="0" dirty="0" err="1">
                <a:latin typeface="Helvetica Neue" panose="02000503000000020004" pitchFamily="2" charset="0"/>
                <a:ea typeface="Helvetica Neue" panose="02000503000000020004" pitchFamily="2" charset="0"/>
                <a:cs typeface="Helvetica Neue" panose="02000503000000020004" pitchFamily="2" charset="0"/>
              </a:rPr>
              <a:t>Molded</a:t>
            </a:r>
            <a:r>
              <a:rPr lang="en-HK" sz="2200" b="0" dirty="0">
                <a:latin typeface="Helvetica Neue" panose="02000503000000020004" pitchFamily="2" charset="0"/>
                <a:ea typeface="Helvetica Neue" panose="02000503000000020004" pitchFamily="2" charset="0"/>
                <a:cs typeface="Helvetica Neue" panose="02000503000000020004" pitchFamily="2" charset="0"/>
              </a:rPr>
              <a:t> plywood</a:t>
            </a:r>
          </a:p>
          <a:p>
            <a:pPr algn="l">
              <a:defRPr>
                <a:solidFill>
                  <a:srgbClr val="000000"/>
                </a:solidFill>
                <a:latin typeface="Calibri Light"/>
                <a:ea typeface="Calibri Light"/>
                <a:cs typeface="Calibri Light"/>
                <a:sym typeface="Calibri Light"/>
              </a:defRPr>
            </a:pPr>
            <a:r>
              <a:rPr lang="en-HK" sz="2200" b="0" dirty="0">
                <a:latin typeface="Helvetica Neue" panose="02000503000000020004" pitchFamily="2" charset="0"/>
                <a:ea typeface="Helvetica Neue" panose="02000503000000020004" pitchFamily="2" charset="0"/>
                <a:cs typeface="Helvetica Neue" panose="02000503000000020004" pitchFamily="2" charset="0"/>
              </a:rPr>
              <a:t>Upholstered seat &amp; back </a:t>
            </a:r>
            <a:br>
              <a:rPr lang="en-HK" sz="2200" b="0" dirty="0">
                <a:latin typeface="Helvetica Neue" panose="02000503000000020004" pitchFamily="2" charset="0"/>
                <a:ea typeface="Helvetica Neue" panose="02000503000000020004" pitchFamily="2" charset="0"/>
                <a:cs typeface="Helvetica Neue" panose="02000503000000020004" pitchFamily="2" charset="0"/>
              </a:rPr>
            </a:br>
            <a:r>
              <a:rPr lang="en-HK" sz="2200" b="0" dirty="0">
                <a:latin typeface="Helvetica Neue" panose="02000503000000020004" pitchFamily="2" charset="0"/>
                <a:ea typeface="Helvetica Neue" panose="02000503000000020004" pitchFamily="2" charset="0"/>
                <a:cs typeface="Helvetica Neue" panose="02000503000000020004" pitchFamily="2" charset="0"/>
              </a:rPr>
              <a:t>Metal tube frame</a:t>
            </a:r>
          </a:p>
        </p:txBody>
      </p:sp>
      <p:pic>
        <p:nvPicPr>
          <p:cNvPr id="13314" name="Picture 2" descr="Transit Bar Stool Product Silhouette">
            <a:extLst>
              <a:ext uri="{FF2B5EF4-FFF2-40B4-BE49-F238E27FC236}">
                <a16:creationId xmlns:a16="http://schemas.microsoft.com/office/drawing/2014/main" id="{E4C9467D-8D16-C44F-9E31-639400ACD3B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05984" y="9388455"/>
            <a:ext cx="4026216" cy="31082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ransit Dining Chair Product Silhouette">
            <a:extLst>
              <a:ext uri="{FF2B5EF4-FFF2-40B4-BE49-F238E27FC236}">
                <a16:creationId xmlns:a16="http://schemas.microsoft.com/office/drawing/2014/main" id="{328898AE-995A-7843-A6CD-60838089EBC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929" r="-933"/>
          <a:stretch/>
        </p:blipFill>
        <p:spPr bwMode="auto">
          <a:xfrm>
            <a:off x="15584968" y="9355659"/>
            <a:ext cx="4590096" cy="2988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670674-338C-7E4B-BCAC-ABA82C4D6965}"/>
              </a:ext>
            </a:extLst>
          </p:cNvPr>
          <p:cNvSpPr txBox="1"/>
          <p:nvPr/>
        </p:nvSpPr>
        <p:spPr>
          <a:xfrm>
            <a:off x="17271841" y="12520544"/>
            <a:ext cx="872354" cy="415498"/>
          </a:xfrm>
          <a:prstGeom prst="rect">
            <a:avLst/>
          </a:prstGeom>
          <a:noFill/>
        </p:spPr>
        <p:txBody>
          <a:bodyPr wrap="none" rtlCol="0">
            <a:spAutoFit/>
          </a:bodyPr>
          <a:lstStyle/>
          <a:p>
            <a:r>
              <a:rPr lang="en-US" sz="2100" dirty="0">
                <a:latin typeface="Helvetica Neue" panose="02000503000000020004" pitchFamily="2" charset="0"/>
                <a:ea typeface="Helvetica Neue" panose="02000503000000020004" pitchFamily="2" charset="0"/>
                <a:cs typeface="Helvetica Neue" panose="02000503000000020004" pitchFamily="2" charset="0"/>
              </a:rPr>
              <a:t>Chair</a:t>
            </a:r>
          </a:p>
        </p:txBody>
      </p:sp>
      <p:sp>
        <p:nvSpPr>
          <p:cNvPr id="20" name="TextBox 19">
            <a:extLst>
              <a:ext uri="{FF2B5EF4-FFF2-40B4-BE49-F238E27FC236}">
                <a16:creationId xmlns:a16="http://schemas.microsoft.com/office/drawing/2014/main" id="{AED84DC1-7600-A94F-9232-6D0D046EE305}"/>
              </a:ext>
            </a:extLst>
          </p:cNvPr>
          <p:cNvSpPr txBox="1"/>
          <p:nvPr/>
        </p:nvSpPr>
        <p:spPr>
          <a:xfrm>
            <a:off x="20725571" y="12520542"/>
            <a:ext cx="1276310" cy="415498"/>
          </a:xfrm>
          <a:prstGeom prst="rect">
            <a:avLst/>
          </a:prstGeom>
          <a:noFill/>
        </p:spPr>
        <p:txBody>
          <a:bodyPr wrap="none" rtlCol="0">
            <a:spAutoFit/>
          </a:bodyPr>
          <a:lstStyle/>
          <a:p>
            <a:r>
              <a:rPr lang="en-US" sz="2100" dirty="0">
                <a:latin typeface="Helvetica Neue" panose="02000503000000020004" pitchFamily="2" charset="0"/>
                <a:ea typeface="Helvetica Neue" panose="02000503000000020004" pitchFamily="2" charset="0"/>
                <a:cs typeface="Helvetica Neue" panose="02000503000000020004" pitchFamily="2" charset="0"/>
              </a:rPr>
              <a:t>Barstool</a:t>
            </a:r>
          </a:p>
        </p:txBody>
      </p:sp>
      <p:pic>
        <p:nvPicPr>
          <p:cNvPr id="23" name="Picture 22" descr="A picture containing furniture, seat, chair, set&#10;&#10;Description automatically generated">
            <a:extLst>
              <a:ext uri="{FF2B5EF4-FFF2-40B4-BE49-F238E27FC236}">
                <a16:creationId xmlns:a16="http://schemas.microsoft.com/office/drawing/2014/main" id="{2F5C3C57-32FD-1C46-B56F-A934C76DF7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28196" y="524535"/>
            <a:ext cx="6217644" cy="7077682"/>
          </a:xfrm>
          <a:prstGeom prst="rect">
            <a:avLst/>
          </a:prstGeom>
        </p:spPr>
      </p:pic>
      <p:pic>
        <p:nvPicPr>
          <p:cNvPr id="24" name="Picture 23" descr="A picture containing furniture, seat, table&#10;&#10;Description automatically generated">
            <a:extLst>
              <a:ext uri="{FF2B5EF4-FFF2-40B4-BE49-F238E27FC236}">
                <a16:creationId xmlns:a16="http://schemas.microsoft.com/office/drawing/2014/main" id="{4D36DCFA-1B3C-B449-9DC1-7430D17854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20508" y="507955"/>
            <a:ext cx="5015148" cy="7244102"/>
          </a:xfrm>
          <a:prstGeom prst="rect">
            <a:avLst/>
          </a:prstGeom>
        </p:spPr>
      </p:pic>
      <p:sp>
        <p:nvSpPr>
          <p:cNvPr id="22" name="object 16">
            <a:extLst>
              <a:ext uri="{FF2B5EF4-FFF2-40B4-BE49-F238E27FC236}">
                <a16:creationId xmlns:a16="http://schemas.microsoft.com/office/drawing/2014/main" id="{F8473C09-9079-4BEC-90C6-198FF9989472}"/>
              </a:ext>
            </a:extLst>
          </p:cNvPr>
          <p:cNvSpPr txBox="1"/>
          <p:nvPr/>
        </p:nvSpPr>
        <p:spPr>
          <a:xfrm>
            <a:off x="10511634" y="12249006"/>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25" name="Picture 24">
            <a:extLst>
              <a:ext uri="{FF2B5EF4-FFF2-40B4-BE49-F238E27FC236}">
                <a16:creationId xmlns:a16="http://schemas.microsoft.com/office/drawing/2014/main" id="{EF8EDE5C-9DCF-459A-98BB-4D428CBE2F18}"/>
              </a:ext>
            </a:extLst>
          </p:cNvPr>
          <p:cNvPicPr>
            <a:picLocks noChangeAspect="1"/>
          </p:cNvPicPr>
          <p:nvPr/>
        </p:nvPicPr>
        <p:blipFill>
          <a:blip r:embed="rId7"/>
          <a:stretch>
            <a:fillRect/>
          </a:stretch>
        </p:blipFill>
        <p:spPr>
          <a:xfrm>
            <a:off x="548023" y="9738601"/>
            <a:ext cx="9776467" cy="3289775"/>
          </a:xfrm>
          <a:prstGeom prst="rect">
            <a:avLst/>
          </a:prstGeom>
        </p:spPr>
      </p:pic>
      <p:sp>
        <p:nvSpPr>
          <p:cNvPr id="26" name="object 15">
            <a:extLst>
              <a:ext uri="{FF2B5EF4-FFF2-40B4-BE49-F238E27FC236}">
                <a16:creationId xmlns:a16="http://schemas.microsoft.com/office/drawing/2014/main" id="{E3EDB74C-62EA-442D-A104-F47AC97C231A}"/>
              </a:ext>
            </a:extLst>
          </p:cNvPr>
          <p:cNvSpPr/>
          <p:nvPr/>
        </p:nvSpPr>
        <p:spPr>
          <a:xfrm>
            <a:off x="10354157" y="12160097"/>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22711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598"/>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TRANSIT CAFÉ TABLE</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5852692"/>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A modern take on the classic café table, the Transit table features 4 formed steel tube legs that effortlessly support a veneered plywood top. The classic proportions of this table will complement just about any chair in the </a:t>
            </a:r>
            <a:r>
              <a:rPr lang="en-HK" sz="2800" b="0" dirty="0" err="1">
                <a:latin typeface="Helvetica Neue" panose="02000503000000020004" pitchFamily="2" charset="0"/>
                <a:ea typeface="Helvetica Neue" panose="02000503000000020004" pitchFamily="2" charset="0"/>
                <a:cs typeface="Helvetica Neue" panose="02000503000000020004" pitchFamily="2" charset="0"/>
                <a:sym typeface="Calibri Light"/>
              </a:rPr>
              <a:t>m.a.d.</a:t>
            </a: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 collection.</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Modern interpretation of the classic cafe table</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Simple tubular legs draws the attention up to the centre table top</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nSpc>
                <a:spcPts val="3000"/>
              </a:lnSpc>
            </a:pPr>
            <a:r>
              <a:rPr lang="en-US" altLang="zh-TW"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TOP</a:t>
            </a:r>
          </a:p>
          <a:p>
            <a:pPr>
              <a:lnSpc>
                <a:spcPts val="3000"/>
              </a:lnSpc>
            </a:pPr>
            <a:r>
              <a:rPr lang="en-US"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Ash Veneer</a:t>
            </a:r>
          </a:p>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Steel tube legs </a:t>
            </a:r>
          </a:p>
        </p:txBody>
      </p:sp>
      <p:sp>
        <p:nvSpPr>
          <p:cNvPr id="21" name="object 16">
            <a:extLst>
              <a:ext uri="{FF2B5EF4-FFF2-40B4-BE49-F238E27FC236}">
                <a16:creationId xmlns:a16="http://schemas.microsoft.com/office/drawing/2014/main" id="{EF9856A1-DA73-A34C-9929-60B3DBD44434}"/>
              </a:ext>
            </a:extLst>
          </p:cNvPr>
          <p:cNvSpPr txBox="1"/>
          <p:nvPr/>
        </p:nvSpPr>
        <p:spPr>
          <a:xfrm>
            <a:off x="9736625" y="12280392"/>
            <a:ext cx="1845310" cy="456535"/>
          </a:xfrm>
          <a:prstGeom prst="rect">
            <a:avLst/>
          </a:prstGeom>
        </p:spPr>
        <p:txBody>
          <a:bodyPr vert="horz" wrap="square" lIns="0" tIns="25400" rIns="0" bIns="0" rtlCol="0">
            <a:spAutoFit/>
          </a:bodyPr>
          <a:lstStyle/>
          <a:p>
            <a:pPr marL="25400">
              <a:spcBef>
                <a:spcPts val="200"/>
              </a:spcBef>
            </a:pPr>
            <a:r>
              <a:rPr lang="en-US" sz="2800" b="0" spc="-10" dirty="0">
                <a:latin typeface="Arial"/>
                <a:cs typeface="Arial"/>
              </a:rPr>
              <a:t>BIFMA</a:t>
            </a:r>
            <a:endParaRPr sz="2800" b="0" dirty="0">
              <a:latin typeface="Arial"/>
              <a:cs typeface="Arial"/>
            </a:endParaRPr>
          </a:p>
        </p:txBody>
      </p:sp>
      <p:pic>
        <p:nvPicPr>
          <p:cNvPr id="14340" name="Picture 4" descr="Transit Café Table Product Silhouette">
            <a:extLst>
              <a:ext uri="{FF2B5EF4-FFF2-40B4-BE49-F238E27FC236}">
                <a16:creationId xmlns:a16="http://schemas.microsoft.com/office/drawing/2014/main" id="{FE024914-ED2D-F442-9953-35B37DEAAA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185695" y="9020661"/>
            <a:ext cx="4868308" cy="39009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urniture, table, pedestal table&#10;&#10;Description automatically generated">
            <a:extLst>
              <a:ext uri="{FF2B5EF4-FFF2-40B4-BE49-F238E27FC236}">
                <a16:creationId xmlns:a16="http://schemas.microsoft.com/office/drawing/2014/main" id="{BB9354B0-D2D5-D844-A9C7-0B23A4319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32852" y="607313"/>
            <a:ext cx="6828228" cy="7156782"/>
          </a:xfrm>
          <a:prstGeom prst="rect">
            <a:avLst/>
          </a:prstGeom>
        </p:spPr>
      </p:pic>
      <p:pic>
        <p:nvPicPr>
          <p:cNvPr id="2" name="Picture 1">
            <a:extLst>
              <a:ext uri="{FF2B5EF4-FFF2-40B4-BE49-F238E27FC236}">
                <a16:creationId xmlns:a16="http://schemas.microsoft.com/office/drawing/2014/main" id="{EBDCE2F6-A93A-45C5-B9AB-BA8EEB800260}"/>
              </a:ext>
            </a:extLst>
          </p:cNvPr>
          <p:cNvPicPr>
            <a:picLocks noChangeAspect="1"/>
          </p:cNvPicPr>
          <p:nvPr/>
        </p:nvPicPr>
        <p:blipFill>
          <a:blip r:embed="rId5"/>
          <a:stretch>
            <a:fillRect/>
          </a:stretch>
        </p:blipFill>
        <p:spPr>
          <a:xfrm>
            <a:off x="9736625" y="6674325"/>
            <a:ext cx="2762250" cy="1390650"/>
          </a:xfrm>
          <a:prstGeom prst="rect">
            <a:avLst/>
          </a:prstGeom>
        </p:spPr>
      </p:pic>
      <p:sp>
        <p:nvSpPr>
          <p:cNvPr id="16" name="object 15">
            <a:extLst>
              <a:ext uri="{FF2B5EF4-FFF2-40B4-BE49-F238E27FC236}">
                <a16:creationId xmlns:a16="http://schemas.microsoft.com/office/drawing/2014/main" id="{DF39EA58-8ED4-4583-A484-CF94061445A4}"/>
              </a:ext>
            </a:extLst>
          </p:cNvPr>
          <p:cNvSpPr/>
          <p:nvPr/>
        </p:nvSpPr>
        <p:spPr>
          <a:xfrm>
            <a:off x="9579147" y="12280392"/>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2232385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458A310-993D-0148-B435-AD99129D14F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5467" y="-220965"/>
            <a:ext cx="24654934" cy="1415793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solidFill>
                  <a:srgbClr val="FFFFFF"/>
                </a:solidFill>
                <a:latin typeface="Arial"/>
                <a:cs typeface="Arial"/>
              </a:rPr>
              <a:t> DELTA</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60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598"/>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DELTA</a:t>
            </a:r>
            <a:r>
              <a:rPr lang="en-US" sz="5200" dirty="0">
                <a:latin typeface="Helvetica Neue" panose="02000503000000020004" pitchFamily="2" charset="0"/>
                <a:ea typeface="Helvetica Neue" panose="02000503000000020004" pitchFamily="2" charset="0"/>
                <a:cs typeface="Helvetica Neue" panose="02000503000000020004" pitchFamily="2" charset="0"/>
              </a:rPr>
              <a:t> </a:t>
            </a:r>
            <a:r>
              <a:rPr lang="en-US" sz="5200" b="1" dirty="0">
                <a:latin typeface="Helvetica Neue" panose="02000503000000020004" pitchFamily="2" charset="0"/>
                <a:ea typeface="Helvetica Neue" panose="02000503000000020004" pitchFamily="2" charset="0"/>
                <a:cs typeface="Helvetica Neue" panose="02000503000000020004" pitchFamily="2" charset="0"/>
              </a:rPr>
              <a:t>BARSTOOL</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5421805"/>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The Delta stool collection features 3 triangulated steel wire frames with integral footrests that support either a veneered seat or a fabric or leather upholstered seat. Visually minimal, but built to contract standards, these stools are great options for both dining and working environments.</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Versatile design to fit modern or traditional settings</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Suitable for residential or commercial use</a:t>
            </a:r>
          </a:p>
          <a:p>
            <a:pPr marL="711200" indent="-685800" algn="l" fontAlgn="base">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Industrial inspired base with footrest </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gn="l">
              <a:lnSpc>
                <a:spcPts val="3000"/>
              </a:lnSpc>
            </a:pPr>
            <a:r>
              <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a:t>
            </a:r>
          </a:p>
          <a:p>
            <a:pPr algn="l">
              <a:lnSpc>
                <a:spcPts val="3000"/>
              </a:lnSpc>
            </a:pPr>
            <a:r>
              <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FRAME</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b="0" dirty="0">
                <a:latin typeface="Helvetica Neue" panose="02000503000000020004" pitchFamily="2" charset="0"/>
                <a:ea typeface="Helvetica Neue" panose="02000503000000020004" pitchFamily="2" charset="0"/>
                <a:cs typeface="Helvetica Neue" panose="02000503000000020004" pitchFamily="2" charset="0"/>
              </a:rPr>
              <a:t>Upholstered </a:t>
            </a:r>
          </a:p>
          <a:p>
            <a:pPr algn="l">
              <a:defRPr>
                <a:solidFill>
                  <a:srgbClr val="000000"/>
                </a:solidFill>
                <a:latin typeface="Calibri Light"/>
                <a:ea typeface="Calibri Light"/>
                <a:cs typeface="Calibri Light"/>
                <a:sym typeface="Calibri Light"/>
              </a:defRPr>
            </a:pPr>
            <a:r>
              <a:rPr lang="en-HK" sz="2200" b="0" dirty="0">
                <a:latin typeface="Helvetica Neue" panose="02000503000000020004" pitchFamily="2" charset="0"/>
                <a:ea typeface="Helvetica Neue" panose="02000503000000020004" pitchFamily="2" charset="0"/>
                <a:cs typeface="Helvetica Neue" panose="02000503000000020004" pitchFamily="2" charset="0"/>
              </a:rPr>
              <a:t>Metal tube frame</a:t>
            </a:r>
          </a:p>
        </p:txBody>
      </p:sp>
      <p:sp>
        <p:nvSpPr>
          <p:cNvPr id="21" name="object 16">
            <a:extLst>
              <a:ext uri="{FF2B5EF4-FFF2-40B4-BE49-F238E27FC236}">
                <a16:creationId xmlns:a16="http://schemas.microsoft.com/office/drawing/2014/main" id="{EF9856A1-DA73-A34C-9929-60B3DBD44434}"/>
              </a:ext>
            </a:extLst>
          </p:cNvPr>
          <p:cNvSpPr txBox="1"/>
          <p:nvPr/>
        </p:nvSpPr>
        <p:spPr>
          <a:xfrm>
            <a:off x="9736625" y="12280392"/>
            <a:ext cx="1845310" cy="456535"/>
          </a:xfrm>
          <a:prstGeom prst="rect">
            <a:avLst/>
          </a:prstGeom>
        </p:spPr>
        <p:txBody>
          <a:bodyPr vert="horz" wrap="square" lIns="0" tIns="25400" rIns="0" bIns="0" rtlCol="0">
            <a:spAutoFit/>
          </a:bodyPr>
          <a:lstStyle/>
          <a:p>
            <a:pPr marL="25400">
              <a:spcBef>
                <a:spcPts val="200"/>
              </a:spcBef>
            </a:pPr>
            <a:r>
              <a:rPr lang="en-US" sz="2800" b="0" spc="-10" dirty="0">
                <a:latin typeface="Arial"/>
                <a:cs typeface="Arial"/>
              </a:rPr>
              <a:t>BIFMA</a:t>
            </a:r>
            <a:endParaRPr sz="2800" b="0" dirty="0">
              <a:latin typeface="Arial"/>
              <a:cs typeface="Arial"/>
            </a:endParaRPr>
          </a:p>
        </p:txBody>
      </p:sp>
      <p:pic>
        <p:nvPicPr>
          <p:cNvPr id="16386" name="Picture 2" descr="Delta Bar Stool Product Silhouette">
            <a:extLst>
              <a:ext uri="{FF2B5EF4-FFF2-40B4-BE49-F238E27FC236}">
                <a16:creationId xmlns:a16="http://schemas.microsoft.com/office/drawing/2014/main" id="{143779E5-3254-4246-ADD5-A510C8FDECD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725303" y="9024610"/>
            <a:ext cx="3145886" cy="4479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urniture, seat, stool&#10;&#10;Description automatically generated">
            <a:extLst>
              <a:ext uri="{FF2B5EF4-FFF2-40B4-BE49-F238E27FC236}">
                <a16:creationId xmlns:a16="http://schemas.microsoft.com/office/drawing/2014/main" id="{F7941E90-1B47-B645-9D5E-41B28A96F3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55214" y="769068"/>
            <a:ext cx="4643032" cy="7573848"/>
          </a:xfrm>
          <a:prstGeom prst="rect">
            <a:avLst/>
          </a:prstGeom>
        </p:spPr>
      </p:pic>
      <p:pic>
        <p:nvPicPr>
          <p:cNvPr id="2" name="Picture 1">
            <a:extLst>
              <a:ext uri="{FF2B5EF4-FFF2-40B4-BE49-F238E27FC236}">
                <a16:creationId xmlns:a16="http://schemas.microsoft.com/office/drawing/2014/main" id="{0246ACD3-07E6-4734-88A6-F103FACFD2BB}"/>
              </a:ext>
            </a:extLst>
          </p:cNvPr>
          <p:cNvPicPr>
            <a:picLocks noChangeAspect="1"/>
          </p:cNvPicPr>
          <p:nvPr/>
        </p:nvPicPr>
        <p:blipFill>
          <a:blip r:embed="rId5"/>
          <a:stretch>
            <a:fillRect/>
          </a:stretch>
        </p:blipFill>
        <p:spPr>
          <a:xfrm>
            <a:off x="9579146" y="3840529"/>
            <a:ext cx="3771900" cy="4324350"/>
          </a:xfrm>
          <a:prstGeom prst="rect">
            <a:avLst/>
          </a:prstGeom>
        </p:spPr>
      </p:pic>
      <p:sp>
        <p:nvSpPr>
          <p:cNvPr id="16" name="object 15">
            <a:extLst>
              <a:ext uri="{FF2B5EF4-FFF2-40B4-BE49-F238E27FC236}">
                <a16:creationId xmlns:a16="http://schemas.microsoft.com/office/drawing/2014/main" id="{78D40B1E-6AFC-4827-A737-482A8D3380A5}"/>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1862847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598"/>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DELTA BAR TABLE</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4990918"/>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Utilizing the same triangulated steel wire frame design as the barstools, the pedestal style base of the Delta tables features a minimal footprint, allowing flexible seating options. Available with a choice of veneered plywood tabletops.</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Versatile design to fit modern or traditional settings</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Suitable for residential or commercial use</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Industrial inspired metal tube base</a:t>
            </a: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TABLETOP</a:t>
            </a:r>
          </a:p>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FRAME</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sym typeface="Calibri Light"/>
              </a:rPr>
              <a:t>Ash Veneer</a:t>
            </a:r>
          </a:p>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sym typeface="Calibri Light"/>
              </a:rPr>
              <a:t>Steel</a:t>
            </a:r>
            <a:endParaRPr lang="en-HK"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object 16">
            <a:extLst>
              <a:ext uri="{FF2B5EF4-FFF2-40B4-BE49-F238E27FC236}">
                <a16:creationId xmlns:a16="http://schemas.microsoft.com/office/drawing/2014/main" id="{EF9856A1-DA73-A34C-9929-60B3DBD44434}"/>
              </a:ext>
            </a:extLst>
          </p:cNvPr>
          <p:cNvSpPr txBox="1"/>
          <p:nvPr/>
        </p:nvSpPr>
        <p:spPr>
          <a:xfrm>
            <a:off x="9736625" y="12280392"/>
            <a:ext cx="1845310"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a:t>
            </a:r>
            <a:endParaRPr sz="2800" b="0" dirty="0">
              <a:latin typeface="Arial"/>
              <a:cs typeface="Arial"/>
            </a:endParaRPr>
          </a:p>
        </p:txBody>
      </p:sp>
      <p:pic>
        <p:nvPicPr>
          <p:cNvPr id="17410" name="Picture 2" descr="Delta Bar Table Product Silhouette">
            <a:extLst>
              <a:ext uri="{FF2B5EF4-FFF2-40B4-BE49-F238E27FC236}">
                <a16:creationId xmlns:a16="http://schemas.microsoft.com/office/drawing/2014/main" id="{1721BAF8-6E44-FF41-A57E-71CDF8DED9A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564780" y="9082356"/>
            <a:ext cx="2521918" cy="3753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urniture, table, seat&#10;&#10;Description automatically generated">
            <a:extLst>
              <a:ext uri="{FF2B5EF4-FFF2-40B4-BE49-F238E27FC236}">
                <a16:creationId xmlns:a16="http://schemas.microsoft.com/office/drawing/2014/main" id="{A9DD1ECB-CFE2-214C-BA72-C8D39E7A3F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90376" y="1000160"/>
            <a:ext cx="4510476" cy="7113196"/>
          </a:xfrm>
          <a:prstGeom prst="rect">
            <a:avLst/>
          </a:prstGeom>
        </p:spPr>
      </p:pic>
      <p:pic>
        <p:nvPicPr>
          <p:cNvPr id="2" name="Picture 1">
            <a:extLst>
              <a:ext uri="{FF2B5EF4-FFF2-40B4-BE49-F238E27FC236}">
                <a16:creationId xmlns:a16="http://schemas.microsoft.com/office/drawing/2014/main" id="{4AA57D1C-7462-49B0-A88A-A5DF5F2ECBF7}"/>
              </a:ext>
            </a:extLst>
          </p:cNvPr>
          <p:cNvPicPr>
            <a:picLocks noChangeAspect="1"/>
          </p:cNvPicPr>
          <p:nvPr/>
        </p:nvPicPr>
        <p:blipFill>
          <a:blip r:embed="rId5"/>
          <a:stretch>
            <a:fillRect/>
          </a:stretch>
        </p:blipFill>
        <p:spPr>
          <a:xfrm>
            <a:off x="9526613" y="5627995"/>
            <a:ext cx="2686050" cy="2266950"/>
          </a:xfrm>
          <a:prstGeom prst="rect">
            <a:avLst/>
          </a:prstGeom>
        </p:spPr>
      </p:pic>
      <p:sp>
        <p:nvSpPr>
          <p:cNvPr id="16" name="object 15">
            <a:extLst>
              <a:ext uri="{FF2B5EF4-FFF2-40B4-BE49-F238E27FC236}">
                <a16:creationId xmlns:a16="http://schemas.microsoft.com/office/drawing/2014/main" id="{1DAD304A-922D-494D-B60D-9E45AFE842F6}"/>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1328545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82480D91-2F3E-A848-8135-BE5D44681BF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4061" y="91153"/>
            <a:ext cx="22930338" cy="13539466"/>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latin typeface="Arial"/>
                <a:cs typeface="Arial"/>
              </a:rPr>
              <a:t>PETAL</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chemeClr val="tx1"/>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65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54A7007-213C-4E39-AFEB-F0513B73B0C8}"/>
              </a:ext>
            </a:extLst>
          </p:cNvPr>
          <p:cNvSpPr txBox="1">
            <a:spLocks/>
          </p:cNvSpPr>
          <p:nvPr/>
        </p:nvSpPr>
        <p:spPr>
          <a:xfrm>
            <a:off x="956195" y="2295848"/>
            <a:ext cx="9443526" cy="896620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HK" sz="4800" dirty="0">
                <a:solidFill>
                  <a:schemeClr val="tx1">
                    <a:lumMod val="85000"/>
                    <a:lumOff val="15000"/>
                  </a:schemeClr>
                </a:solidFill>
                <a:latin typeface="Helvetica"/>
                <a:cs typeface="Calibri"/>
              </a:rPr>
              <a:t>M.a.d</a:t>
            </a:r>
          </a:p>
          <a:p>
            <a:pPr marL="0" indent="0">
              <a:spcBef>
                <a:spcPts val="0"/>
              </a:spcBef>
              <a:buNone/>
            </a:pPr>
            <a:endParaRPr lang="en-HK" sz="4800" dirty="0">
              <a:solidFill>
                <a:schemeClr val="tx1">
                  <a:lumMod val="85000"/>
                  <a:lumOff val="15000"/>
                </a:schemeClr>
              </a:solidFill>
              <a:latin typeface="Helvetica" pitchFamily="2" charset="0"/>
              <a:cs typeface="Calibri"/>
            </a:endParaRPr>
          </a:p>
          <a:p>
            <a:pPr marL="0" indent="0">
              <a:spcBef>
                <a:spcPts val="0"/>
              </a:spcBef>
              <a:buNone/>
            </a:pPr>
            <a:r>
              <a:rPr lang="en-HK" sz="4400" b="0" dirty="0">
                <a:solidFill>
                  <a:schemeClr val="tx1">
                    <a:lumMod val="85000"/>
                    <a:lumOff val="15000"/>
                  </a:schemeClr>
                </a:solidFill>
                <a:latin typeface="Helvetica"/>
                <a:cs typeface="Calibri"/>
              </a:rPr>
              <a:t>Thoughtful, accessible &amp; design-driven furniture for the modern, urban dweller.</a:t>
            </a:r>
          </a:p>
          <a:p>
            <a:pPr marL="0" indent="0">
              <a:spcBef>
                <a:spcPts val="0"/>
              </a:spcBef>
              <a:buNone/>
            </a:pPr>
            <a:endParaRPr lang="en-HK" sz="3600" b="0" dirty="0">
              <a:solidFill>
                <a:schemeClr val="tx1">
                  <a:lumMod val="85000"/>
                  <a:lumOff val="15000"/>
                </a:schemeClr>
              </a:solidFill>
              <a:latin typeface="Helvetica" pitchFamily="2" charset="0"/>
              <a:cs typeface="Calibri"/>
            </a:endParaRPr>
          </a:p>
          <a:p>
            <a:pPr marL="0" indent="0">
              <a:spcBef>
                <a:spcPts val="0"/>
              </a:spcBef>
              <a:buNone/>
            </a:pPr>
            <a:r>
              <a:rPr lang="en-US" sz="3600" b="0" dirty="0">
                <a:solidFill>
                  <a:schemeClr val="tx1">
                    <a:lumMod val="85000"/>
                    <a:lumOff val="15000"/>
                  </a:schemeClr>
                </a:solidFill>
                <a:latin typeface="Helvetica"/>
                <a:ea typeface="+mn-lt"/>
                <a:cs typeface="Helvetica"/>
              </a:rPr>
              <a:t>Founded in 2009 by long time collaborators Matt Cole, Dan Given, and Mark Daniel. </a:t>
            </a:r>
          </a:p>
          <a:p>
            <a:pPr marL="0" indent="0">
              <a:spcBef>
                <a:spcPts val="0"/>
              </a:spcBef>
              <a:buNone/>
            </a:pPr>
            <a:r>
              <a:rPr lang="en-US" sz="3600" b="0" dirty="0">
                <a:solidFill>
                  <a:schemeClr val="tx1">
                    <a:lumMod val="85000"/>
                    <a:lumOff val="15000"/>
                  </a:schemeClr>
                </a:solidFill>
                <a:latin typeface="Helvetica"/>
                <a:ea typeface="+mn-lt"/>
                <a:cs typeface="Helvetica"/>
              </a:rPr>
              <a:t>Based in southern China, m.a.d  leverages its expertise to develop innovative furniture exceeding international quality standards.</a:t>
            </a:r>
          </a:p>
          <a:p>
            <a:pPr marL="0" indent="0">
              <a:spcBef>
                <a:spcPts val="0"/>
              </a:spcBef>
              <a:buNone/>
            </a:pPr>
            <a:endParaRPr lang="en-US" sz="3600" b="0" dirty="0">
              <a:solidFill>
                <a:schemeClr val="tx1">
                  <a:lumMod val="85000"/>
                  <a:lumOff val="15000"/>
                </a:schemeClr>
              </a:solidFill>
              <a:latin typeface="Helvetica"/>
              <a:ea typeface="+mn-lt"/>
              <a:cs typeface="Helvetica"/>
            </a:endParaRPr>
          </a:p>
          <a:p>
            <a:pPr marL="0" indent="0">
              <a:spcBef>
                <a:spcPts val="0"/>
              </a:spcBef>
              <a:buNone/>
            </a:pPr>
            <a:r>
              <a:rPr lang="en-US" sz="3600" b="0" dirty="0">
                <a:solidFill>
                  <a:schemeClr val="tx1">
                    <a:lumMod val="85000"/>
                    <a:lumOff val="15000"/>
                  </a:schemeClr>
                </a:solidFill>
                <a:latin typeface="Helvetica"/>
                <a:ea typeface="+mn-lt"/>
                <a:cs typeface="Helvetica"/>
              </a:rPr>
              <a:t>m.a.d sources the highest quality materials and test s products in their state-of-the-art m.a.d lab to ensure durability and high standards. Products are modern with industrial aesthetics.</a:t>
            </a:r>
          </a:p>
          <a:p>
            <a:pPr marL="0" indent="0">
              <a:spcBef>
                <a:spcPts val="0"/>
              </a:spcBef>
              <a:buNone/>
            </a:pPr>
            <a:endParaRPr lang="en-US" sz="3200" b="0" dirty="0">
              <a:latin typeface="Helvetica" pitchFamily="2" charset="0"/>
              <a:ea typeface="+mn-lt"/>
              <a:cs typeface="+mn-lt"/>
            </a:endParaRPr>
          </a:p>
          <a:p>
            <a:pPr marL="0" indent="0">
              <a:spcBef>
                <a:spcPts val="0"/>
              </a:spcBef>
              <a:buNone/>
            </a:pPr>
            <a:endParaRPr lang="en-HK" sz="3200" b="0" dirty="0">
              <a:latin typeface="Helvetica" pitchFamily="2" charset="0"/>
            </a:endParaRPr>
          </a:p>
          <a:p>
            <a:pPr marL="0" indent="0">
              <a:spcBef>
                <a:spcPts val="0"/>
              </a:spcBef>
              <a:buNone/>
            </a:pPr>
            <a:endParaRPr lang="en-HK" sz="4600" dirty="0">
              <a:latin typeface="Calibri" panose="020F0502020204030204"/>
              <a:cs typeface="Calibri"/>
            </a:endParaRPr>
          </a:p>
          <a:p>
            <a:pPr marL="0" indent="0">
              <a:spcBef>
                <a:spcPts val="0"/>
              </a:spcBef>
              <a:buNone/>
            </a:pPr>
            <a:endParaRPr lang="en-HK" sz="4600" dirty="0">
              <a:latin typeface="Helvetica Neue"/>
              <a:cs typeface="Calibri"/>
            </a:endParaRPr>
          </a:p>
        </p:txBody>
      </p:sp>
      <p:pic>
        <p:nvPicPr>
          <p:cNvPr id="8" name="Picture 2">
            <a:extLst>
              <a:ext uri="{FF2B5EF4-FFF2-40B4-BE49-F238E27FC236}">
                <a16:creationId xmlns:a16="http://schemas.microsoft.com/office/drawing/2014/main" id="{D2193EE3-F0E7-4743-8EBD-1E5F21C708B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225308" y="1"/>
            <a:ext cx="13158692" cy="13715998"/>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3">
            <a:extLst>
              <a:ext uri="{FF2B5EF4-FFF2-40B4-BE49-F238E27FC236}">
                <a16:creationId xmlns:a16="http://schemas.microsoft.com/office/drawing/2014/main" id="{D4E777EB-32EC-B74B-9F59-765FE048575F}"/>
              </a:ext>
            </a:extLst>
          </p:cNvPr>
          <p:cNvSpPr/>
          <p:nvPr/>
        </p:nvSpPr>
        <p:spPr>
          <a:xfrm flipV="1">
            <a:off x="956194" y="1397392"/>
            <a:ext cx="2874132" cy="177492"/>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0" name="object 12">
            <a:extLst>
              <a:ext uri="{FF2B5EF4-FFF2-40B4-BE49-F238E27FC236}">
                <a16:creationId xmlns:a16="http://schemas.microsoft.com/office/drawing/2014/main" id="{7F5B109B-243B-8048-B740-72FC036C3F08}"/>
              </a:ext>
            </a:extLst>
          </p:cNvPr>
          <p:cNvSpPr txBox="1"/>
          <p:nvPr/>
        </p:nvSpPr>
        <p:spPr>
          <a:xfrm>
            <a:off x="956194" y="889972"/>
            <a:ext cx="5769732" cy="456535"/>
          </a:xfrm>
          <a:prstGeom prst="rect">
            <a:avLst/>
          </a:prstGeom>
        </p:spPr>
        <p:txBody>
          <a:bodyPr vert="horz" wrap="square" lIns="0" tIns="25400" rIns="0" bIns="0" rtlCol="0">
            <a:spAutoFit/>
          </a:bodyPr>
          <a:lstStyle/>
          <a:p>
            <a:pPr marL="25400">
              <a:spcBef>
                <a:spcPts val="200"/>
              </a:spcBef>
            </a:pPr>
            <a:r>
              <a:rPr lang="en-US" sz="2800" spc="-10" dirty="0">
                <a:latin typeface="Arial"/>
                <a:cs typeface="Arial"/>
              </a:rPr>
              <a:t>Steelcase x M.a.d</a:t>
            </a:r>
            <a:endParaRPr sz="2800" dirty="0">
              <a:latin typeface="Arial"/>
              <a:cs typeface="Arial"/>
            </a:endParaRPr>
          </a:p>
        </p:txBody>
      </p:sp>
    </p:spTree>
    <p:extLst>
      <p:ext uri="{BB962C8B-B14F-4D97-AF65-F5344CB8AC3E}">
        <p14:creationId xmlns:p14="http://schemas.microsoft.com/office/powerpoint/2010/main" val="214411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PETAL CHAIR</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5790496"/>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The focus on Petal Chair is around the robust backrest. </a:t>
            </a:r>
            <a:r>
              <a:rPr lang="en-US"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The soft curvature of the back gives a feminine silhouette. The solid steel wire sled frame supports the molded foam seat and back and bolster cushion. </a:t>
            </a:r>
            <a:endParaRPr lang="en-US" sz="2800" b="0" dirty="0">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28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Suitable for residential and commercial use.</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Supportive, moulded foam seat and back cushion.</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Metal sled base in black, green or grey.</a:t>
            </a:r>
          </a:p>
          <a:p>
            <a:pPr algn="l"/>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5400" algn="l" fontAlgn="base"/>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9"/>
            <a:ext cx="3069590" cy="765659"/>
          </a:xfrm>
          <a:prstGeom prst="rect">
            <a:avLst/>
          </a:prstGeom>
        </p:spPr>
        <p:txBody>
          <a:bodyPr vert="horz" wrap="square" lIns="0" tIns="27940" rIns="0" bIns="0" rtlCol="0">
            <a:spAutoFit/>
          </a:bodyPr>
          <a:lstStyle/>
          <a:p>
            <a:pPr algn="l">
              <a:lnSpc>
                <a:spcPts val="3000"/>
              </a:lnSpc>
            </a:pPr>
            <a:r>
              <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 AND BACK</a:t>
            </a:r>
          </a:p>
          <a:p>
            <a:pPr algn="l">
              <a:lnSpc>
                <a:spcPts val="3000"/>
              </a:lnSpc>
            </a:pPr>
            <a:r>
              <a:rPr lang="en-HK" sz="2200" b="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b="0" dirty="0">
                <a:latin typeface="Helvetica Neue" panose="02000503000000020004" pitchFamily="2" charset="0"/>
                <a:ea typeface="Helvetica Neue" panose="02000503000000020004" pitchFamily="2" charset="0"/>
                <a:cs typeface="Helvetica Neue" panose="02000503000000020004" pitchFamily="2" charset="0"/>
                <a:sym typeface="Calibri Light"/>
              </a:rPr>
              <a:t>moulded foam seat and back cushions.</a:t>
            </a:r>
            <a:endParaRPr lang="en-HK" sz="2200" b="0" dirty="0">
              <a:latin typeface="Helvetica Neue" panose="02000503000000020004" pitchFamily="2" charset="0"/>
              <a:ea typeface="Helvetica Neue" panose="02000503000000020004" pitchFamily="2" charset="0"/>
              <a:cs typeface="Helvetica Neue" panose="02000503000000020004" pitchFamily="2" charset="0"/>
            </a:endParaRPr>
          </a:p>
          <a:p>
            <a:pPr algn="l">
              <a:defRPr>
                <a:solidFill>
                  <a:srgbClr val="000000"/>
                </a:solidFill>
                <a:latin typeface="Calibri Light"/>
                <a:ea typeface="Calibri Light"/>
                <a:cs typeface="Calibri Light"/>
                <a:sym typeface="Calibri Light"/>
              </a:defRPr>
            </a:pPr>
            <a:r>
              <a:rPr lang="en-HK" sz="2200" b="0" dirty="0">
                <a:latin typeface="Helvetica Neue" panose="02000503000000020004" pitchFamily="2" charset="0"/>
                <a:ea typeface="Helvetica Neue" panose="02000503000000020004" pitchFamily="2" charset="0"/>
                <a:cs typeface="Helvetica Neue" panose="02000503000000020004" pitchFamily="2" charset="0"/>
              </a:rPr>
              <a:t>Power coated steel sled legs</a:t>
            </a:r>
          </a:p>
        </p:txBody>
      </p:sp>
      <p:pic>
        <p:nvPicPr>
          <p:cNvPr id="20482" name="Picture 2" descr="Petal Dining Chair Sled Base Product Silhouette">
            <a:extLst>
              <a:ext uri="{FF2B5EF4-FFF2-40B4-BE49-F238E27FC236}">
                <a16:creationId xmlns:a16="http://schemas.microsoft.com/office/drawing/2014/main" id="{52825F03-744E-9242-9E1A-21B160C36CC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361761" y="9901147"/>
            <a:ext cx="4963114" cy="3269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urniture, seat, indoor, chair&#10;&#10;Description automatically generated">
            <a:extLst>
              <a:ext uri="{FF2B5EF4-FFF2-40B4-BE49-F238E27FC236}">
                <a16:creationId xmlns:a16="http://schemas.microsoft.com/office/drawing/2014/main" id="{8E4CC0A7-7FAC-F141-9F83-626E817E4A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43093" y="226372"/>
            <a:ext cx="6837338" cy="8192204"/>
          </a:xfrm>
          <a:prstGeom prst="rect">
            <a:avLst/>
          </a:prstGeom>
        </p:spPr>
      </p:pic>
      <p:sp>
        <p:nvSpPr>
          <p:cNvPr id="16" name="object 16">
            <a:extLst>
              <a:ext uri="{FF2B5EF4-FFF2-40B4-BE49-F238E27FC236}">
                <a16:creationId xmlns:a16="http://schemas.microsoft.com/office/drawing/2014/main" id="{34534054-2460-4344-AB6F-8AB6DE0F94B7}"/>
              </a:ext>
            </a:extLst>
          </p:cNvPr>
          <p:cNvSpPr txBox="1"/>
          <p:nvPr/>
        </p:nvSpPr>
        <p:spPr>
          <a:xfrm>
            <a:off x="9736624" y="12280392"/>
            <a:ext cx="3779352" cy="456535"/>
          </a:xfrm>
          <a:prstGeom prst="rect">
            <a:avLst/>
          </a:prstGeom>
        </p:spPr>
        <p:txBody>
          <a:bodyPr vert="horz" wrap="square" lIns="0" tIns="25400" rIns="0" bIns="0" rtlCol="0">
            <a:spAutoFit/>
          </a:bodyPr>
          <a:lstStyle/>
          <a:p>
            <a:pPr marL="25400">
              <a:spcBef>
                <a:spcPts val="200"/>
              </a:spcBef>
            </a:pPr>
            <a:r>
              <a:rPr lang="en-US" sz="2800" b="0" spc="-10" dirty="0">
                <a:latin typeface="Arial"/>
                <a:cs typeface="Arial"/>
              </a:rPr>
              <a:t>BIFMA, GB</a:t>
            </a:r>
            <a:endParaRPr sz="2800" b="0" dirty="0">
              <a:latin typeface="Arial"/>
              <a:cs typeface="Arial"/>
            </a:endParaRPr>
          </a:p>
        </p:txBody>
      </p:sp>
      <p:pic>
        <p:nvPicPr>
          <p:cNvPr id="2" name="Picture 1">
            <a:extLst>
              <a:ext uri="{FF2B5EF4-FFF2-40B4-BE49-F238E27FC236}">
                <a16:creationId xmlns:a16="http://schemas.microsoft.com/office/drawing/2014/main" id="{EAFF66DD-8E84-4243-8160-B18E092E7EBC}"/>
              </a:ext>
            </a:extLst>
          </p:cNvPr>
          <p:cNvPicPr>
            <a:picLocks noChangeAspect="1"/>
          </p:cNvPicPr>
          <p:nvPr/>
        </p:nvPicPr>
        <p:blipFill>
          <a:blip r:embed="rId5"/>
          <a:stretch>
            <a:fillRect/>
          </a:stretch>
        </p:blipFill>
        <p:spPr>
          <a:xfrm>
            <a:off x="9579146" y="3952391"/>
            <a:ext cx="3048000" cy="4095750"/>
          </a:xfrm>
          <a:prstGeom prst="rect">
            <a:avLst/>
          </a:prstGeom>
        </p:spPr>
      </p:pic>
      <p:sp>
        <p:nvSpPr>
          <p:cNvPr id="17" name="object 15">
            <a:extLst>
              <a:ext uri="{FF2B5EF4-FFF2-40B4-BE49-F238E27FC236}">
                <a16:creationId xmlns:a16="http://schemas.microsoft.com/office/drawing/2014/main" id="{28406A5D-59BE-455D-ABA7-16A4659750D8}"/>
              </a:ext>
            </a:extLst>
          </p:cNvPr>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948973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errazzo Side Table by M.A.D.">
            <a:extLst>
              <a:ext uri="{FF2B5EF4-FFF2-40B4-BE49-F238E27FC236}">
                <a16:creationId xmlns:a16="http://schemas.microsoft.com/office/drawing/2014/main" id="{968C4037-AE5D-2240-AC26-8497FC796F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4966" y="-181312"/>
            <a:ext cx="24721000" cy="13946432"/>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8484" y="12568934"/>
            <a:ext cx="6637020" cy="948978"/>
          </a:xfrm>
          <a:prstGeom prst="rect">
            <a:avLst/>
          </a:prstGeom>
        </p:spPr>
        <p:txBody>
          <a:bodyPr vert="horz" wrap="square" lIns="0" tIns="25400" rIns="0" bIns="0" rtlCol="0">
            <a:spAutoFit/>
          </a:bodyPr>
          <a:lstStyle/>
          <a:p>
            <a:pPr marL="25400">
              <a:spcBef>
                <a:spcPts val="200"/>
              </a:spcBef>
              <a:tabLst>
                <a:tab pos="3757928" algn="l"/>
              </a:tabLst>
            </a:pPr>
            <a:r>
              <a:rPr lang="en-US" sz="6000" spc="-10" dirty="0">
                <a:solidFill>
                  <a:srgbClr val="FFFFFF"/>
                </a:solidFill>
                <a:latin typeface="Arial"/>
                <a:cs typeface="Arial"/>
              </a:rPr>
              <a:t>WING</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82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WING CHAIR</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5790496"/>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A well-designed chair that incorporates a level of privacy and acoustic elements, MAD was inspired by the symmetrical and angular features of wings. The concept was abstracted, and new fabrics were selected to have a more wool-like touch.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28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lgn="l">
              <a:buFont typeface="+mj-lt"/>
              <a:buAutoNum type="arabicPeriod"/>
            </a:pPr>
            <a:r>
              <a:rPr lang="en-US" sz="2800" b="0" dirty="0">
                <a:latin typeface="Helvetica Neue" panose="02000503000000020004" pitchFamily="2" charset="0"/>
                <a:ea typeface="Helvetica Neue" panose="02000503000000020004" pitchFamily="2" charset="0"/>
                <a:cs typeface="Helvetica Neue" panose="02000503000000020004" pitchFamily="2" charset="0"/>
              </a:rPr>
              <a:t>The high back and projected ‘</a:t>
            </a:r>
            <a:r>
              <a:rPr lang="en-US" sz="2800" b="0" i="1" dirty="0">
                <a:latin typeface="Helvetica Neue" panose="02000503000000020004" pitchFamily="2" charset="0"/>
                <a:ea typeface="Helvetica Neue" panose="02000503000000020004" pitchFamily="2" charset="0"/>
                <a:cs typeface="Helvetica Neue" panose="02000503000000020004" pitchFamily="2" charset="0"/>
              </a:rPr>
              <a:t>wings</a:t>
            </a:r>
            <a:r>
              <a:rPr lang="en-US" sz="2800" b="0" dirty="0">
                <a:latin typeface="Helvetica Neue" panose="02000503000000020004" pitchFamily="2" charset="0"/>
                <a:ea typeface="Helvetica Neue" panose="02000503000000020004" pitchFamily="2" charset="0"/>
                <a:cs typeface="Helvetica Neue" panose="02000503000000020004" pitchFamily="2" charset="0"/>
              </a:rPr>
              <a:t>’</a:t>
            </a:r>
            <a:r>
              <a:rPr lang="en-US" sz="2800" b="0" i="1" dirty="0">
                <a:latin typeface="Helvetica Neue" panose="02000503000000020004" pitchFamily="2" charset="0"/>
                <a:ea typeface="Helvetica Neue" panose="02000503000000020004" pitchFamily="2" charset="0"/>
                <a:cs typeface="Helvetica Neue" panose="02000503000000020004" pitchFamily="2" charset="0"/>
              </a:rPr>
              <a:t> </a:t>
            </a:r>
            <a:r>
              <a:rPr lang="en-US" sz="2800" b="0" dirty="0">
                <a:latin typeface="Helvetica Neue" panose="02000503000000020004" pitchFamily="2" charset="0"/>
                <a:ea typeface="Helvetica Neue" panose="02000503000000020004" pitchFamily="2" charset="0"/>
                <a:cs typeface="Helvetica Neue" panose="02000503000000020004" pitchFamily="2" charset="0"/>
              </a:rPr>
              <a:t>give users a level of privacy and acoustic barrier</a:t>
            </a:r>
          </a:p>
          <a:p>
            <a:pPr marL="685800" indent="-685800" algn="l">
              <a:buFont typeface="+mj-lt"/>
              <a:buAutoNum type="arabicPeriod"/>
            </a:pPr>
            <a:r>
              <a:rPr lang="en-US" sz="2800" b="0" dirty="0">
                <a:latin typeface="Helvetica Neue" panose="02000503000000020004" pitchFamily="2" charset="0"/>
                <a:ea typeface="Helvetica Neue" panose="02000503000000020004" pitchFamily="2" charset="0"/>
                <a:cs typeface="Helvetica Neue" panose="02000503000000020004" pitchFamily="2" charset="0"/>
              </a:rPr>
              <a:t>Added lumbar support on the back and seat gives better comfort to users.</a:t>
            </a:r>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5400" algn="l" fontAlgn="base"/>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380938"/>
          </a:xfrm>
          <a:prstGeom prst="rect">
            <a:avLst/>
          </a:prstGeom>
        </p:spPr>
        <p:txBody>
          <a:bodyPr vert="horz" wrap="square" lIns="0" tIns="27940" rIns="0" bIns="0" rtlCol="0">
            <a:spAutoFit/>
          </a:bodyPr>
          <a:lstStyle/>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FRAME</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7" y="12191483"/>
            <a:ext cx="3658582" cy="91438"/>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430887"/>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Tubular steel frame</a:t>
            </a:r>
          </a:p>
        </p:txBody>
      </p:sp>
      <p:pic>
        <p:nvPicPr>
          <p:cNvPr id="6" name="Picture 5" descr="A picture containing text, seat&#10;&#10;Description automatically generated">
            <a:extLst>
              <a:ext uri="{FF2B5EF4-FFF2-40B4-BE49-F238E27FC236}">
                <a16:creationId xmlns:a16="http://schemas.microsoft.com/office/drawing/2014/main" id="{2CDABE1B-6EF6-FC47-A5DB-0708514D9A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64780" y="9173010"/>
            <a:ext cx="6053752" cy="4224488"/>
          </a:xfrm>
          <a:prstGeom prst="rect">
            <a:avLst/>
          </a:prstGeom>
        </p:spPr>
      </p:pic>
      <p:pic>
        <p:nvPicPr>
          <p:cNvPr id="10" name="Picture 9" descr="A black chair with a white background&#10;&#10;Description automatically generated with low confidence">
            <a:extLst>
              <a:ext uri="{FF2B5EF4-FFF2-40B4-BE49-F238E27FC236}">
                <a16:creationId xmlns:a16="http://schemas.microsoft.com/office/drawing/2014/main" id="{631030E2-9167-FA4C-BA94-25711E2CC7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36328" y="400358"/>
            <a:ext cx="6596604" cy="7595172"/>
          </a:xfrm>
          <a:prstGeom prst="rect">
            <a:avLst/>
          </a:prstGeom>
        </p:spPr>
      </p:pic>
      <p:sp>
        <p:nvSpPr>
          <p:cNvPr id="16" name="object 16">
            <a:extLst>
              <a:ext uri="{FF2B5EF4-FFF2-40B4-BE49-F238E27FC236}">
                <a16:creationId xmlns:a16="http://schemas.microsoft.com/office/drawing/2014/main" id="{9D845676-04FF-42A5-893C-6AA789C80FCC}"/>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17" name="Picture 16">
            <a:extLst>
              <a:ext uri="{FF2B5EF4-FFF2-40B4-BE49-F238E27FC236}">
                <a16:creationId xmlns:a16="http://schemas.microsoft.com/office/drawing/2014/main" id="{D8476FE2-9C34-4FFB-96BA-CAA2C72EBA73}"/>
              </a:ext>
            </a:extLst>
          </p:cNvPr>
          <p:cNvPicPr>
            <a:picLocks noChangeAspect="1"/>
          </p:cNvPicPr>
          <p:nvPr/>
        </p:nvPicPr>
        <p:blipFill>
          <a:blip r:embed="rId5"/>
          <a:stretch>
            <a:fillRect/>
          </a:stretch>
        </p:blipFill>
        <p:spPr>
          <a:xfrm>
            <a:off x="9736624" y="3958958"/>
            <a:ext cx="3048000" cy="4152900"/>
          </a:xfrm>
          <a:prstGeom prst="rect">
            <a:avLst/>
          </a:prstGeom>
        </p:spPr>
      </p:pic>
    </p:spTree>
    <p:extLst>
      <p:ext uri="{BB962C8B-B14F-4D97-AF65-F5344CB8AC3E}">
        <p14:creationId xmlns:p14="http://schemas.microsoft.com/office/powerpoint/2010/main" val="1913570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9C4490A-1581-6247-AA7B-7F922984E6A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20"/>
            <a:ext cx="24383998" cy="1371598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8484" y="12568934"/>
            <a:ext cx="6637020" cy="948978"/>
          </a:xfrm>
          <a:prstGeom prst="rect">
            <a:avLst/>
          </a:prstGeom>
        </p:spPr>
        <p:txBody>
          <a:bodyPr vert="horz" wrap="square" lIns="0" tIns="25400" rIns="0" bIns="0" rtlCol="0">
            <a:spAutoFit/>
          </a:bodyPr>
          <a:lstStyle/>
          <a:p>
            <a:pPr marL="25400">
              <a:spcBef>
                <a:spcPts val="200"/>
              </a:spcBef>
              <a:tabLst>
                <a:tab pos="3757928" algn="l"/>
              </a:tabLst>
            </a:pPr>
            <a:r>
              <a:rPr lang="en-US" sz="6000" spc="-10" dirty="0">
                <a:solidFill>
                  <a:srgbClr val="FFFFFF"/>
                </a:solidFill>
                <a:latin typeface="Arial"/>
                <a:cs typeface="Arial"/>
              </a:rPr>
              <a:t>AIRFOIL</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32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AIRFOIL TABLE</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5790496"/>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Inspired by the aviation term ‘Airfoil’, the cross sectional of the airplane wing. The steel tube legs takes the elongated form with its refined silhouette. The ranges cover dining, occasional and cafe tables.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28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Large tables are connected using mounting plates with continuous, robot welded seam.</a:t>
            </a:r>
          </a:p>
          <a:p>
            <a:pPr marL="685800" indent="-685800" algn="l">
              <a:buFont typeface="+mj-lt"/>
              <a:buAutoNum type="arabicPeriod"/>
            </a:pPr>
            <a:r>
              <a:rPr lang="en-HK" sz="2800" b="0" dirty="0">
                <a:latin typeface="Helvetica Neue" panose="02000503000000020004" pitchFamily="2" charset="0"/>
                <a:ea typeface="Helvetica Neue" panose="02000503000000020004" pitchFamily="2" charset="0"/>
                <a:cs typeface="Helvetica Neue" panose="02000503000000020004" pitchFamily="2" charset="0"/>
              </a:rPr>
              <a:t>Low profile tabletop support frame to prevent warping of tabletop</a:t>
            </a:r>
          </a:p>
          <a:p>
            <a:pPr algn="l"/>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5400" algn="l" fontAlgn="base"/>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9"/>
            <a:ext cx="3069590" cy="1150380"/>
          </a:xfrm>
          <a:prstGeom prst="rect">
            <a:avLst/>
          </a:prstGeom>
        </p:spPr>
        <p:txBody>
          <a:bodyPr vert="horz" wrap="square" lIns="0" tIns="27940" rIns="0" bIns="0" rtlCol="0">
            <a:spAutoFit/>
          </a:bodyPr>
          <a:lstStyle/>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TOP</a:t>
            </a:r>
          </a:p>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a:p>
            <a:pPr algn="l">
              <a:lnSpc>
                <a:spcPts val="3000"/>
              </a:lnSpc>
            </a:pP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Laminated MDF</a:t>
            </a:r>
            <a:br>
              <a:rPr lang="en-HK" sz="2200" dirty="0">
                <a:latin typeface="Helvetica Neue" panose="02000503000000020004" pitchFamily="2" charset="0"/>
                <a:ea typeface="Helvetica Neue" panose="02000503000000020004" pitchFamily="2" charset="0"/>
                <a:cs typeface="Helvetica Neue" panose="02000503000000020004" pitchFamily="2" charset="0"/>
              </a:rPr>
            </a:br>
            <a:r>
              <a:rPr lang="en-HK" sz="2200" dirty="0">
                <a:latin typeface="Helvetica Neue" panose="02000503000000020004" pitchFamily="2" charset="0"/>
                <a:ea typeface="Helvetica Neue" panose="02000503000000020004" pitchFamily="2" charset="0"/>
                <a:cs typeface="Helvetica Neue" panose="02000503000000020004" pitchFamily="2" charset="0"/>
              </a:rPr>
              <a:t>Steel tube legs</a:t>
            </a:r>
          </a:p>
        </p:txBody>
      </p:sp>
      <p:pic>
        <p:nvPicPr>
          <p:cNvPr id="4" name="Picture 3" descr="A picture containing text, furniture, table, console table&#10;&#10;Description automatically generated">
            <a:extLst>
              <a:ext uri="{FF2B5EF4-FFF2-40B4-BE49-F238E27FC236}">
                <a16:creationId xmlns:a16="http://schemas.microsoft.com/office/drawing/2014/main" id="{EA332D5D-3182-C640-A63F-684AA9AE91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44442" y="8844190"/>
            <a:ext cx="7123704" cy="2827822"/>
          </a:xfrm>
          <a:prstGeom prst="rect">
            <a:avLst/>
          </a:prstGeom>
        </p:spPr>
      </p:pic>
      <p:pic>
        <p:nvPicPr>
          <p:cNvPr id="6" name="Picture 5">
            <a:extLst>
              <a:ext uri="{FF2B5EF4-FFF2-40B4-BE49-F238E27FC236}">
                <a16:creationId xmlns:a16="http://schemas.microsoft.com/office/drawing/2014/main" id="{BD0DBD2A-A25E-0B47-8A8E-1EC094ACDC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02902" y="711434"/>
            <a:ext cx="10965244" cy="6522078"/>
          </a:xfrm>
          <a:prstGeom prst="rect">
            <a:avLst/>
          </a:prstGeom>
        </p:spPr>
      </p:pic>
      <p:sp>
        <p:nvSpPr>
          <p:cNvPr id="16" name="object 16">
            <a:extLst>
              <a:ext uri="{FF2B5EF4-FFF2-40B4-BE49-F238E27FC236}">
                <a16:creationId xmlns:a16="http://schemas.microsoft.com/office/drawing/2014/main" id="{97DF0CD1-6691-447C-AB9F-6B869F4DB004}"/>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17" name="MAD Natural Ash.jpg" descr="MAD Natural Ash.jpg">
            <a:extLst>
              <a:ext uri="{FF2B5EF4-FFF2-40B4-BE49-F238E27FC236}">
                <a16:creationId xmlns:a16="http://schemas.microsoft.com/office/drawing/2014/main" id="{218280F7-1FF7-49F2-85A0-53C3B1FB97BF}"/>
              </a:ext>
            </a:extLst>
          </p:cNvPr>
          <p:cNvPicPr>
            <a:picLocks noChangeAspect="1"/>
          </p:cNvPicPr>
          <p:nvPr/>
        </p:nvPicPr>
        <p:blipFill rotWithShape="1">
          <a:blip r:embed="rId5"/>
          <a:srcRect l="85881" t="12912"/>
          <a:stretch/>
        </p:blipFill>
        <p:spPr>
          <a:xfrm rot="5400000" flipH="1">
            <a:off x="5662374" y="10624377"/>
            <a:ext cx="369142" cy="2646576"/>
          </a:xfrm>
          <a:prstGeom prst="rect">
            <a:avLst/>
          </a:prstGeom>
          <a:ln w="12700">
            <a:miter lim="400000"/>
          </a:ln>
        </p:spPr>
      </p:pic>
      <p:pic>
        <p:nvPicPr>
          <p:cNvPr id="20" name="MAD Black Ash.jpg" descr="MAD Black Ash.jpg">
            <a:extLst>
              <a:ext uri="{FF2B5EF4-FFF2-40B4-BE49-F238E27FC236}">
                <a16:creationId xmlns:a16="http://schemas.microsoft.com/office/drawing/2014/main" id="{D85C7F8D-FE8B-431B-86D3-E8FF83200FE2}"/>
              </a:ext>
            </a:extLst>
          </p:cNvPr>
          <p:cNvPicPr>
            <a:picLocks noChangeAspect="1"/>
          </p:cNvPicPr>
          <p:nvPr/>
        </p:nvPicPr>
        <p:blipFill rotWithShape="1">
          <a:blip r:embed="rId6"/>
          <a:srcRect r="9975" b="81699"/>
          <a:stretch/>
        </p:blipFill>
        <p:spPr>
          <a:xfrm>
            <a:off x="1246228" y="11672012"/>
            <a:ext cx="2861309" cy="426991"/>
          </a:xfrm>
          <a:prstGeom prst="rect">
            <a:avLst/>
          </a:prstGeom>
          <a:ln w="12700">
            <a:miter lim="400000"/>
          </a:ln>
        </p:spPr>
      </p:pic>
      <p:sp>
        <p:nvSpPr>
          <p:cNvPr id="21" name="Wood Shell">
            <a:extLst>
              <a:ext uri="{FF2B5EF4-FFF2-40B4-BE49-F238E27FC236}">
                <a16:creationId xmlns:a16="http://schemas.microsoft.com/office/drawing/2014/main" id="{8D2260D5-6249-41B9-A2CE-629C73491F56}"/>
              </a:ext>
            </a:extLst>
          </p:cNvPr>
          <p:cNvSpPr txBox="1"/>
          <p:nvPr/>
        </p:nvSpPr>
        <p:spPr>
          <a:xfrm>
            <a:off x="1339411" y="12780098"/>
            <a:ext cx="815929"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rPr sz="2000" dirty="0"/>
              <a:t>Wood</a:t>
            </a:r>
          </a:p>
        </p:txBody>
      </p:sp>
      <p:sp>
        <p:nvSpPr>
          <p:cNvPr id="22" name="Natural Ash">
            <a:extLst>
              <a:ext uri="{FF2B5EF4-FFF2-40B4-BE49-F238E27FC236}">
                <a16:creationId xmlns:a16="http://schemas.microsoft.com/office/drawing/2014/main" id="{2E2E7771-6B73-427A-84D1-948EBF5AF5BC}"/>
              </a:ext>
            </a:extLst>
          </p:cNvPr>
          <p:cNvSpPr txBox="1"/>
          <p:nvPr/>
        </p:nvSpPr>
        <p:spPr>
          <a:xfrm>
            <a:off x="4523657" y="12384903"/>
            <a:ext cx="100508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sz="1400" dirty="0"/>
              <a:t>Natural Ash</a:t>
            </a:r>
          </a:p>
        </p:txBody>
      </p:sp>
      <p:sp>
        <p:nvSpPr>
          <p:cNvPr id="23" name="Black Ash">
            <a:extLst>
              <a:ext uri="{FF2B5EF4-FFF2-40B4-BE49-F238E27FC236}">
                <a16:creationId xmlns:a16="http://schemas.microsoft.com/office/drawing/2014/main" id="{1A78AEF1-A9C3-427D-A7FB-DDD82A38ECEF}"/>
              </a:ext>
            </a:extLst>
          </p:cNvPr>
          <p:cNvSpPr txBox="1"/>
          <p:nvPr/>
        </p:nvSpPr>
        <p:spPr>
          <a:xfrm>
            <a:off x="1339411" y="12357445"/>
            <a:ext cx="87203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sz="1400" dirty="0"/>
              <a:t>Black Ash</a:t>
            </a:r>
          </a:p>
        </p:txBody>
      </p:sp>
      <p:pic>
        <p:nvPicPr>
          <p:cNvPr id="24" name="MAD White Metal.jpg" descr="MAD White Metal.jpg">
            <a:extLst>
              <a:ext uri="{FF2B5EF4-FFF2-40B4-BE49-F238E27FC236}">
                <a16:creationId xmlns:a16="http://schemas.microsoft.com/office/drawing/2014/main" id="{A1BD803F-33B3-4E9D-9132-D0B595F76621}"/>
              </a:ext>
            </a:extLst>
          </p:cNvPr>
          <p:cNvPicPr>
            <a:picLocks noChangeAspect="1"/>
          </p:cNvPicPr>
          <p:nvPr/>
        </p:nvPicPr>
        <p:blipFill rotWithShape="1">
          <a:blip r:embed="rId7"/>
          <a:srcRect l="7574" b="79326"/>
          <a:stretch/>
        </p:blipFill>
        <p:spPr>
          <a:xfrm>
            <a:off x="1492453" y="10186330"/>
            <a:ext cx="2732458" cy="585286"/>
          </a:xfrm>
          <a:prstGeom prst="rect">
            <a:avLst/>
          </a:prstGeom>
          <a:ln w="12700">
            <a:miter lim="400000"/>
          </a:ln>
        </p:spPr>
      </p:pic>
      <p:pic>
        <p:nvPicPr>
          <p:cNvPr id="25" name="MAD Black Metal.jpg" descr="MAD Black Metal.jpg">
            <a:extLst>
              <a:ext uri="{FF2B5EF4-FFF2-40B4-BE49-F238E27FC236}">
                <a16:creationId xmlns:a16="http://schemas.microsoft.com/office/drawing/2014/main" id="{E8E90D98-D63D-4DB1-8349-4D9B783FDF09}"/>
              </a:ext>
            </a:extLst>
          </p:cNvPr>
          <p:cNvPicPr>
            <a:picLocks noChangeAspect="1"/>
          </p:cNvPicPr>
          <p:nvPr/>
        </p:nvPicPr>
        <p:blipFill rotWithShape="1">
          <a:blip r:embed="rId8"/>
          <a:srcRect l="7574" b="79327"/>
          <a:stretch/>
        </p:blipFill>
        <p:spPr>
          <a:xfrm>
            <a:off x="4523657" y="10186330"/>
            <a:ext cx="2732457" cy="585286"/>
          </a:xfrm>
          <a:prstGeom prst="rect">
            <a:avLst/>
          </a:prstGeom>
          <a:ln w="12700">
            <a:miter lim="400000"/>
          </a:ln>
        </p:spPr>
      </p:pic>
      <p:sp>
        <p:nvSpPr>
          <p:cNvPr id="26" name="Paint I Base">
            <a:extLst>
              <a:ext uri="{FF2B5EF4-FFF2-40B4-BE49-F238E27FC236}">
                <a16:creationId xmlns:a16="http://schemas.microsoft.com/office/drawing/2014/main" id="{F06F3A05-3A61-47B0-87B1-45B40D59173E}"/>
              </a:ext>
            </a:extLst>
          </p:cNvPr>
          <p:cNvSpPr txBox="1"/>
          <p:nvPr/>
        </p:nvSpPr>
        <p:spPr>
          <a:xfrm>
            <a:off x="1433988" y="9813031"/>
            <a:ext cx="1554913"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sz="2000" dirty="0"/>
              <a:t>Paint I Base</a:t>
            </a:r>
          </a:p>
        </p:txBody>
      </p:sp>
      <p:sp>
        <p:nvSpPr>
          <p:cNvPr id="27" name="White">
            <a:extLst>
              <a:ext uri="{FF2B5EF4-FFF2-40B4-BE49-F238E27FC236}">
                <a16:creationId xmlns:a16="http://schemas.microsoft.com/office/drawing/2014/main" id="{98E631E4-D0F8-4787-9C44-0E0789C8E018}"/>
              </a:ext>
            </a:extLst>
          </p:cNvPr>
          <p:cNvSpPr txBox="1"/>
          <p:nvPr/>
        </p:nvSpPr>
        <p:spPr>
          <a:xfrm>
            <a:off x="1339411" y="10980677"/>
            <a:ext cx="53700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sz="1400" dirty="0"/>
              <a:t>White</a:t>
            </a:r>
          </a:p>
        </p:txBody>
      </p:sp>
      <p:sp>
        <p:nvSpPr>
          <p:cNvPr id="28" name="Black">
            <a:extLst>
              <a:ext uri="{FF2B5EF4-FFF2-40B4-BE49-F238E27FC236}">
                <a16:creationId xmlns:a16="http://schemas.microsoft.com/office/drawing/2014/main" id="{DC5BB63D-D59E-4FAD-841D-07249D2623F5}"/>
              </a:ext>
            </a:extLst>
          </p:cNvPr>
          <p:cNvSpPr txBox="1"/>
          <p:nvPr/>
        </p:nvSpPr>
        <p:spPr>
          <a:xfrm>
            <a:off x="4523657" y="10920029"/>
            <a:ext cx="528991"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sz="1400" dirty="0"/>
              <a:t>Black</a:t>
            </a:r>
          </a:p>
        </p:txBody>
      </p:sp>
    </p:spTree>
    <p:extLst>
      <p:ext uri="{BB962C8B-B14F-4D97-AF65-F5344CB8AC3E}">
        <p14:creationId xmlns:p14="http://schemas.microsoft.com/office/powerpoint/2010/main" val="3415684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urniture, seat, chair, indoor&#10;&#10;Description automatically generated">
            <a:extLst>
              <a:ext uri="{FF2B5EF4-FFF2-40B4-BE49-F238E27FC236}">
                <a16:creationId xmlns:a16="http://schemas.microsoft.com/office/drawing/2014/main" id="{014C3752-EE70-EE4D-883A-DD42FD820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484" y="88900"/>
            <a:ext cx="20421600" cy="13538200"/>
          </a:xfrm>
          <a:prstGeom prst="rect">
            <a:avLst/>
          </a:prstGeom>
        </p:spPr>
      </p:pic>
      <p:sp>
        <p:nvSpPr>
          <p:cNvPr id="3" name="object 3"/>
          <p:cNvSpPr txBox="1"/>
          <p:nvPr/>
        </p:nvSpPr>
        <p:spPr>
          <a:xfrm>
            <a:off x="808484" y="12568934"/>
            <a:ext cx="6637020" cy="948978"/>
          </a:xfrm>
          <a:prstGeom prst="rect">
            <a:avLst/>
          </a:prstGeom>
        </p:spPr>
        <p:txBody>
          <a:bodyPr vert="horz" wrap="square" lIns="0" tIns="25400" rIns="0" bIns="0" rtlCol="0">
            <a:spAutoFit/>
          </a:bodyPr>
          <a:lstStyle/>
          <a:p>
            <a:pPr marL="25400">
              <a:spcBef>
                <a:spcPts val="200"/>
              </a:spcBef>
              <a:tabLst>
                <a:tab pos="3757928" algn="l"/>
              </a:tabLst>
            </a:pPr>
            <a:r>
              <a:rPr lang="en-US" sz="6000" spc="-10" dirty="0">
                <a:solidFill>
                  <a:srgbClr val="FFFFFF"/>
                </a:solidFill>
                <a:latin typeface="Arial"/>
                <a:cs typeface="Arial"/>
              </a:rPr>
              <a:t>LOLLI </a:t>
            </a:r>
            <a:r>
              <a:rPr sz="3600" spc="-10" dirty="0">
                <a:solidFill>
                  <a:srgbClr val="FFFFFF"/>
                </a:solidFill>
                <a:latin typeface="Arial"/>
                <a:cs typeface="Arial"/>
              </a:rPr>
              <a:t>By</a:t>
            </a:r>
            <a:r>
              <a:rPr sz="3600" spc="-70" dirty="0">
                <a:solidFill>
                  <a:srgbClr val="FFFFFF"/>
                </a:solidFill>
                <a:latin typeface="Arial"/>
                <a:cs typeface="Arial"/>
              </a:rPr>
              <a:t> </a:t>
            </a:r>
            <a:r>
              <a:rPr sz="3600" spc="-10" dirty="0">
                <a:solidFill>
                  <a:srgbClr val="FFFFFF"/>
                </a:solidFill>
                <a:latin typeface="Arial"/>
                <a:cs typeface="Arial"/>
              </a:rPr>
              <a:t>365°</a:t>
            </a:r>
            <a:r>
              <a:rPr sz="3600" spc="-50" dirty="0">
                <a:solidFill>
                  <a:srgbClr val="FFFFFF"/>
                </a:solidFill>
                <a:latin typeface="Arial"/>
                <a:cs typeface="Arial"/>
              </a:rPr>
              <a:t> </a:t>
            </a:r>
            <a:r>
              <a:rPr sz="3600" spc="-10" dirty="0">
                <a:solidFill>
                  <a:srgbClr val="FFFFFF"/>
                </a:solidFill>
                <a:latin typeface="Arial"/>
                <a:cs typeface="Arial"/>
              </a:rPr>
              <a:t>North</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chemeClr val="tx1"/>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40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LOLLI</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8438016"/>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An update to our popular Lolli seating, this new collection features a plush, upholstered moulded foam seat, with a double stitched seam detail. Its classic, modern silhouette is complemented by a solid steel wire sled base with a durable powder coat finish.</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32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algn="l">
              <a:defRPr b="1">
                <a:solidFill>
                  <a:srgbClr val="000000"/>
                </a:solidFill>
                <a:latin typeface="+mj-lt"/>
                <a:ea typeface="+mj-ea"/>
                <a:cs typeface="+mj-cs"/>
                <a:sym typeface="Helvetica"/>
              </a:defRPr>
            </a:pPr>
            <a:r>
              <a:rPr lang="en-US" sz="2800" b="0" dirty="0">
                <a:latin typeface="Helvetica" panose="020B0604020202020204" pitchFamily="34" charset="0"/>
                <a:cs typeface="Helvetica" panose="020B0604020202020204" pitchFamily="34" charset="0"/>
                <a:sym typeface="Helvetica"/>
              </a:rPr>
              <a:t>Complements new interiors</a:t>
            </a:r>
          </a:p>
          <a:p>
            <a:pPr algn="l">
              <a:defRPr>
                <a:solidFill>
                  <a:srgbClr val="000000"/>
                </a:solidFill>
                <a:latin typeface="Calibri Light"/>
                <a:ea typeface="Calibri Light"/>
                <a:cs typeface="Calibri Light"/>
                <a:sym typeface="Calibri Light"/>
              </a:defRPr>
            </a:pPr>
            <a:r>
              <a:rPr lang="en-US" sz="2800" b="0" dirty="0">
                <a:latin typeface="Helvetica" panose="020B0604020202020204" pitchFamily="34" charset="0"/>
                <a:cs typeface="Helvetica" panose="020B0604020202020204" pitchFamily="34" charset="0"/>
              </a:rPr>
              <a:t>Classic, minimal modern seat silhouette, upholstered or with wood veneer</a:t>
            </a:r>
          </a:p>
          <a:p>
            <a:pPr algn="l">
              <a:defRPr>
                <a:solidFill>
                  <a:srgbClr val="000000"/>
                </a:solidFill>
                <a:latin typeface="Calibri Light"/>
                <a:ea typeface="Calibri Light"/>
                <a:cs typeface="Calibri Light"/>
                <a:sym typeface="Calibri Light"/>
              </a:defRPr>
            </a:pPr>
            <a:endParaRPr lang="en-US" sz="2800" b="0" dirty="0">
              <a:latin typeface="Helvetica" panose="020B0604020202020204" pitchFamily="34" charset="0"/>
              <a:cs typeface="Helvetica" panose="020B0604020202020204" pitchFamily="34" charset="0"/>
            </a:endParaRPr>
          </a:p>
          <a:p>
            <a:pPr algn="l">
              <a:defRPr b="1">
                <a:solidFill>
                  <a:srgbClr val="000000"/>
                </a:solidFill>
                <a:latin typeface="Helvetica Neue"/>
                <a:ea typeface="Helvetica Neue"/>
                <a:cs typeface="Helvetica Neue"/>
                <a:sym typeface="Helvetica Neue"/>
              </a:defRPr>
            </a:pPr>
            <a:r>
              <a:rPr lang="en-US" sz="2800" b="0" dirty="0">
                <a:latin typeface="Helvetica" panose="020B0604020202020204" pitchFamily="34" charset="0"/>
                <a:cs typeface="Helvetica" panose="020B0604020202020204" pitchFamily="34" charset="0"/>
              </a:rPr>
              <a:t>Unique details</a:t>
            </a:r>
          </a:p>
          <a:p>
            <a:pPr algn="l">
              <a:defRPr>
                <a:solidFill>
                  <a:srgbClr val="000000"/>
                </a:solidFill>
                <a:latin typeface="Calibri Light"/>
                <a:ea typeface="Calibri Light"/>
                <a:cs typeface="Calibri Light"/>
                <a:sym typeface="Calibri Light"/>
              </a:defRPr>
            </a:pPr>
            <a:r>
              <a:rPr lang="en-US" sz="2800" b="0" dirty="0">
                <a:latin typeface="Helvetica" panose="020B0604020202020204" pitchFamily="34" charset="0"/>
                <a:cs typeface="Helvetica" panose="020B0604020202020204" pitchFamily="34" charset="0"/>
              </a:rPr>
              <a:t>Seamless wrap around edge</a:t>
            </a:r>
          </a:p>
          <a:p>
            <a:pPr algn="l"/>
            <a:endParaRPr lang="en-HK" sz="2800" b="0" dirty="0">
              <a:latin typeface="Helvetica" panose="020B0604020202020204" pitchFamily="34" charset="0"/>
              <a:ea typeface="Helvetica Neue" panose="02000503000000020004" pitchFamily="2" charset="0"/>
              <a:cs typeface="Helvetica" panose="020B0604020202020204" pitchFamily="34" charset="0"/>
            </a:endParaRPr>
          </a:p>
          <a:p>
            <a:pPr algn="l">
              <a:defRPr b="1">
                <a:solidFill>
                  <a:srgbClr val="000000"/>
                </a:solidFill>
                <a:latin typeface="Helvetica Neue"/>
                <a:ea typeface="Helvetica Neue"/>
                <a:cs typeface="Helvetica Neue"/>
                <a:sym typeface="Helvetica Neue"/>
              </a:defRPr>
            </a:pPr>
            <a:r>
              <a:rPr lang="en-US" sz="2800" b="0" dirty="0">
                <a:latin typeface="Helvetica" panose="020B0604020202020204" pitchFamily="34" charset="0"/>
                <a:cs typeface="Helvetica" panose="020B0604020202020204" pitchFamily="34" charset="0"/>
              </a:rPr>
              <a:t>For all spaces</a:t>
            </a:r>
          </a:p>
          <a:p>
            <a:pPr algn="l">
              <a:defRPr>
                <a:solidFill>
                  <a:srgbClr val="000000"/>
                </a:solidFill>
                <a:latin typeface="Calibri Light"/>
                <a:ea typeface="Calibri Light"/>
                <a:cs typeface="Calibri Light"/>
                <a:sym typeface="Calibri Light"/>
              </a:defRPr>
            </a:pPr>
            <a:r>
              <a:rPr lang="en-US" sz="2800" b="0" dirty="0">
                <a:latin typeface="Helvetica" panose="020B0604020202020204" pitchFamily="34" charset="0"/>
                <a:cs typeface="Helvetica" panose="020B0604020202020204" pitchFamily="34" charset="0"/>
              </a:rPr>
              <a:t>Different typologies with non-marking plastic feet</a:t>
            </a:r>
          </a:p>
          <a:p>
            <a:pPr algn="l"/>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5400" algn="l" fontAlgn="base"/>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7761345"/>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8352656"/>
            <a:ext cx="3069590" cy="1150380"/>
          </a:xfrm>
          <a:prstGeom prst="rect">
            <a:avLst/>
          </a:prstGeom>
        </p:spPr>
        <p:txBody>
          <a:bodyPr vert="horz" wrap="square" lIns="0" tIns="27940" rIns="0" bIns="0" rtlCol="0">
            <a:spAutoFit/>
          </a:bodyPr>
          <a:lstStyle/>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 AND BACK</a:t>
            </a:r>
          </a:p>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BASE</a:t>
            </a:r>
          </a:p>
          <a:p>
            <a:pPr algn="l">
              <a:lnSpc>
                <a:spcPts val="3000"/>
              </a:lnSpc>
            </a:pP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218526"/>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300335"/>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upholstered</a:t>
            </a:r>
          </a:p>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Solid steel wire sled</a:t>
            </a:r>
          </a:p>
        </p:txBody>
      </p:sp>
      <p:pic>
        <p:nvPicPr>
          <p:cNvPr id="6" name="Picture 5" descr="Rectangle&#10;&#10;Description automatically generated with low confidence">
            <a:extLst>
              <a:ext uri="{FF2B5EF4-FFF2-40B4-BE49-F238E27FC236}">
                <a16:creationId xmlns:a16="http://schemas.microsoft.com/office/drawing/2014/main" id="{550F3CAD-297E-1E46-8DAD-B686E12E2F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7924" y="9192755"/>
            <a:ext cx="3506560" cy="2631542"/>
          </a:xfrm>
          <a:prstGeom prst="rect">
            <a:avLst/>
          </a:prstGeom>
        </p:spPr>
      </p:pic>
      <p:pic>
        <p:nvPicPr>
          <p:cNvPr id="10" name="Picture 9" descr="A picture containing seat, furniture, chair&#10;&#10;Description automatically generated">
            <a:extLst>
              <a:ext uri="{FF2B5EF4-FFF2-40B4-BE49-F238E27FC236}">
                <a16:creationId xmlns:a16="http://schemas.microsoft.com/office/drawing/2014/main" id="{B380BAF9-8450-4A4B-877F-5CDFCE713E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0816" y="1028860"/>
            <a:ext cx="4037144" cy="5747404"/>
          </a:xfrm>
          <a:prstGeom prst="rect">
            <a:avLst/>
          </a:prstGeom>
        </p:spPr>
      </p:pic>
      <p:pic>
        <p:nvPicPr>
          <p:cNvPr id="16" name="Picture 15" descr="A picture containing seat&#10;&#10;Description automatically generated">
            <a:extLst>
              <a:ext uri="{FF2B5EF4-FFF2-40B4-BE49-F238E27FC236}">
                <a16:creationId xmlns:a16="http://schemas.microsoft.com/office/drawing/2014/main" id="{038DF7DB-A6CB-8442-8C75-6FF11548B9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08624" y="9280171"/>
            <a:ext cx="3773480" cy="2631506"/>
          </a:xfrm>
          <a:prstGeom prst="rect">
            <a:avLst/>
          </a:prstGeom>
        </p:spPr>
      </p:pic>
      <p:pic>
        <p:nvPicPr>
          <p:cNvPr id="20" name="Picture 19" descr="Shape, rectangle&#10;&#10;Description automatically generated">
            <a:extLst>
              <a:ext uri="{FF2B5EF4-FFF2-40B4-BE49-F238E27FC236}">
                <a16:creationId xmlns:a16="http://schemas.microsoft.com/office/drawing/2014/main" id="{0220B8B3-1892-B449-92CA-F96DF40589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52590" y="9280135"/>
            <a:ext cx="3758488" cy="2631542"/>
          </a:xfrm>
          <a:prstGeom prst="rect">
            <a:avLst/>
          </a:prstGeom>
        </p:spPr>
      </p:pic>
      <p:sp>
        <p:nvSpPr>
          <p:cNvPr id="22" name="TextBox 21">
            <a:extLst>
              <a:ext uri="{FF2B5EF4-FFF2-40B4-BE49-F238E27FC236}">
                <a16:creationId xmlns:a16="http://schemas.microsoft.com/office/drawing/2014/main" id="{47C80C0E-155A-184E-B987-8DE719CA79B9}"/>
              </a:ext>
            </a:extLst>
          </p:cNvPr>
          <p:cNvSpPr txBox="1"/>
          <p:nvPr/>
        </p:nvSpPr>
        <p:spPr>
          <a:xfrm>
            <a:off x="14946021" y="11772370"/>
            <a:ext cx="840294"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Chair</a:t>
            </a:r>
          </a:p>
        </p:txBody>
      </p:sp>
      <p:sp>
        <p:nvSpPr>
          <p:cNvPr id="23" name="TextBox 22">
            <a:extLst>
              <a:ext uri="{FF2B5EF4-FFF2-40B4-BE49-F238E27FC236}">
                <a16:creationId xmlns:a16="http://schemas.microsoft.com/office/drawing/2014/main" id="{10C7D529-BD47-0C47-B6FB-4D14FA8F5AAA}"/>
              </a:ext>
            </a:extLst>
          </p:cNvPr>
          <p:cNvSpPr txBox="1"/>
          <p:nvPr/>
        </p:nvSpPr>
        <p:spPr>
          <a:xfrm>
            <a:off x="17771961" y="11782828"/>
            <a:ext cx="2562170" cy="400110"/>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Counter stool</a:t>
            </a:r>
          </a:p>
        </p:txBody>
      </p:sp>
      <p:sp>
        <p:nvSpPr>
          <p:cNvPr id="24" name="TextBox 23">
            <a:extLst>
              <a:ext uri="{FF2B5EF4-FFF2-40B4-BE49-F238E27FC236}">
                <a16:creationId xmlns:a16="http://schemas.microsoft.com/office/drawing/2014/main" id="{B1BCB23E-0651-474E-9F07-249F6356CF96}"/>
              </a:ext>
            </a:extLst>
          </p:cNvPr>
          <p:cNvSpPr txBox="1"/>
          <p:nvPr/>
        </p:nvSpPr>
        <p:spPr>
          <a:xfrm>
            <a:off x="21576449" y="11750566"/>
            <a:ext cx="1295546"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Bar stool</a:t>
            </a:r>
          </a:p>
        </p:txBody>
      </p:sp>
      <p:pic>
        <p:nvPicPr>
          <p:cNvPr id="25" name="Picture 24" descr="A picture containing furniture, seat, chair&#10;&#10;Description automatically generated">
            <a:extLst>
              <a:ext uri="{FF2B5EF4-FFF2-40B4-BE49-F238E27FC236}">
                <a16:creationId xmlns:a16="http://schemas.microsoft.com/office/drawing/2014/main" id="{0D7838B7-B6C9-ED4F-A0D0-BFD5905924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195402" y="910810"/>
            <a:ext cx="4784524" cy="5790560"/>
          </a:xfrm>
          <a:prstGeom prst="rect">
            <a:avLst/>
          </a:prstGeom>
        </p:spPr>
      </p:pic>
      <p:pic>
        <p:nvPicPr>
          <p:cNvPr id="26" name="Picture 25" descr="A picture containing furniture, seat&#10;&#10;Description automatically generated">
            <a:extLst>
              <a:ext uri="{FF2B5EF4-FFF2-40B4-BE49-F238E27FC236}">
                <a16:creationId xmlns:a16="http://schemas.microsoft.com/office/drawing/2014/main" id="{0C10587A-09AC-554E-B548-7C1D1E400B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788792" y="375464"/>
            <a:ext cx="4749800" cy="6400800"/>
          </a:xfrm>
          <a:prstGeom prst="rect">
            <a:avLst/>
          </a:prstGeom>
        </p:spPr>
      </p:pic>
      <p:sp>
        <p:nvSpPr>
          <p:cNvPr id="27" name="object 16">
            <a:extLst>
              <a:ext uri="{FF2B5EF4-FFF2-40B4-BE49-F238E27FC236}">
                <a16:creationId xmlns:a16="http://schemas.microsoft.com/office/drawing/2014/main" id="{AB75C79F-5839-4EDD-B818-2F5E37E770BC}"/>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sp>
        <p:nvSpPr>
          <p:cNvPr id="28" name="object 8">
            <a:extLst>
              <a:ext uri="{FF2B5EF4-FFF2-40B4-BE49-F238E27FC236}">
                <a16:creationId xmlns:a16="http://schemas.microsoft.com/office/drawing/2014/main" id="{A0FDB162-5F3A-42EB-A946-84837751E3B3}"/>
              </a:ext>
            </a:extLst>
          </p:cNvPr>
          <p:cNvSpPr txBox="1"/>
          <p:nvPr/>
        </p:nvSpPr>
        <p:spPr>
          <a:xfrm>
            <a:off x="10269499" y="6842074"/>
            <a:ext cx="3319778" cy="364202"/>
          </a:xfrm>
          <a:prstGeom prst="rect">
            <a:avLst/>
          </a:prstGeom>
        </p:spPr>
        <p:txBody>
          <a:bodyPr vert="horz" wrap="square" lIns="0" tIns="25400" rIns="0" bIns="0" rtlCol="0">
            <a:spAutoFit/>
          </a:bodyPr>
          <a:lstStyle/>
          <a:p>
            <a:pPr marL="25400">
              <a:spcBef>
                <a:spcPts val="200"/>
              </a:spcBef>
            </a:pPr>
            <a:r>
              <a:rPr lang="en-US"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Chair – Sled Base</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object 8">
            <a:extLst>
              <a:ext uri="{FF2B5EF4-FFF2-40B4-BE49-F238E27FC236}">
                <a16:creationId xmlns:a16="http://schemas.microsoft.com/office/drawing/2014/main" id="{96CFDF35-17A1-4D40-B34B-F9B5EB14F725}"/>
              </a:ext>
            </a:extLst>
          </p:cNvPr>
          <p:cNvSpPr txBox="1"/>
          <p:nvPr/>
        </p:nvSpPr>
        <p:spPr>
          <a:xfrm>
            <a:off x="15063947" y="6853932"/>
            <a:ext cx="3319778" cy="364202"/>
          </a:xfrm>
          <a:prstGeom prst="rect">
            <a:avLst/>
          </a:prstGeom>
        </p:spPr>
        <p:txBody>
          <a:bodyPr vert="horz" wrap="square" lIns="0" tIns="25400" rIns="0" bIns="0" rtlCol="0">
            <a:spAutoFit/>
          </a:bodyPr>
          <a:lstStyle/>
          <a:p>
            <a:pPr marL="25400">
              <a:spcBef>
                <a:spcPts val="200"/>
              </a:spcBef>
            </a:pPr>
            <a:r>
              <a:rPr lang="en-US"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Counter Stool</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object 8">
            <a:extLst>
              <a:ext uri="{FF2B5EF4-FFF2-40B4-BE49-F238E27FC236}">
                <a16:creationId xmlns:a16="http://schemas.microsoft.com/office/drawing/2014/main" id="{AF0600CE-7417-4BE5-A5CA-30B940B34EA1}"/>
              </a:ext>
            </a:extLst>
          </p:cNvPr>
          <p:cNvSpPr txBox="1"/>
          <p:nvPr/>
        </p:nvSpPr>
        <p:spPr>
          <a:xfrm>
            <a:off x="19819433" y="6842072"/>
            <a:ext cx="3319778" cy="364202"/>
          </a:xfrm>
          <a:prstGeom prst="rect">
            <a:avLst/>
          </a:prstGeom>
        </p:spPr>
        <p:txBody>
          <a:bodyPr vert="horz" wrap="square" lIns="0" tIns="25400" rIns="0" bIns="0" rtlCol="0">
            <a:spAutoFit/>
          </a:bodyPr>
          <a:lstStyle/>
          <a:p>
            <a:pPr marL="25400">
              <a:spcBef>
                <a:spcPts val="200"/>
              </a:spcBef>
            </a:pPr>
            <a:r>
              <a:rPr lang="en-US"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Bar Stool</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81829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picture containing floor, chair, wall, indoor&#10;&#10;Description automatically generated">
            <a:extLst>
              <a:ext uri="{FF2B5EF4-FFF2-40B4-BE49-F238E27FC236}">
                <a16:creationId xmlns:a16="http://schemas.microsoft.com/office/drawing/2014/main" id="{19CDB6C7-B1FD-4B46-9935-A161658794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9315" y="-219339"/>
            <a:ext cx="24951282" cy="14483978"/>
          </a:xfrm>
          <a:prstGeom prst="rect">
            <a:avLst/>
          </a:prstGeom>
        </p:spPr>
      </p:pic>
      <p:sp>
        <p:nvSpPr>
          <p:cNvPr id="3" name="object 3"/>
          <p:cNvSpPr txBox="1"/>
          <p:nvPr/>
        </p:nvSpPr>
        <p:spPr>
          <a:xfrm>
            <a:off x="808484" y="12568934"/>
            <a:ext cx="6637020" cy="579646"/>
          </a:xfrm>
          <a:prstGeom prst="rect">
            <a:avLst/>
          </a:prstGeom>
        </p:spPr>
        <p:txBody>
          <a:bodyPr vert="horz" wrap="square" lIns="0" tIns="25400" rIns="0" bIns="0" rtlCol="0">
            <a:spAutoFit/>
          </a:bodyPr>
          <a:lstStyle/>
          <a:p>
            <a:pPr marL="25400">
              <a:spcBef>
                <a:spcPts val="200"/>
              </a:spcBef>
              <a:tabLst>
                <a:tab pos="3757928" algn="l"/>
              </a:tabLst>
            </a:pPr>
            <a:r>
              <a:rPr lang="en-US" sz="3600" spc="-10" dirty="0">
                <a:solidFill>
                  <a:srgbClr val="FFFFFF"/>
                </a:solidFill>
                <a:latin typeface="Arial"/>
                <a:cs typeface="Arial"/>
              </a:rPr>
              <a:t>ALLY</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31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ALLY CHAIR</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8868903"/>
          </a:xfrm>
          <a:prstGeom prst="rect">
            <a:avLst/>
          </a:prstGeom>
        </p:spPr>
        <p:txBody>
          <a:bodyPr vert="horz" wrap="square" lIns="0" tIns="30480" rIns="0" bIns="0" rtlCol="0">
            <a:spAutoFit/>
          </a:bodyPr>
          <a:lstStyle/>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Ally’s versatile features can be used for indoor and outdoor settings. The chairs are made from aluminum. Its durability can withstand high traffic use in various weather conditions.  </a:t>
            </a:r>
          </a:p>
          <a:p>
            <a:pPr>
              <a:defRPr>
                <a:solidFill>
                  <a:srgbClr val="000000"/>
                </a:solidFill>
                <a:latin typeface="Calibri Light"/>
                <a:ea typeface="Calibri Light"/>
                <a:cs typeface="Calibri Light"/>
                <a:sym typeface="Calibri Light"/>
              </a:defRPr>
            </a:pPr>
            <a:endParaRPr lang="en-HK" sz="28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defRPr>
                <a:solidFill>
                  <a:srgbClr val="000000"/>
                </a:solidFill>
                <a:latin typeface="Calibri Light"/>
                <a:ea typeface="Calibri Light"/>
                <a:cs typeface="Calibri Light"/>
                <a:sym typeface="Calibri Light"/>
              </a:defRPr>
            </a:pPr>
            <a:endParaRPr lang="en-HK" sz="28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nSpc>
                <a:spcPct val="101400"/>
              </a:lnSpc>
              <a:spcBef>
                <a:spcPts val="1160"/>
              </a:spcBef>
            </a:pPr>
            <a:r>
              <a:rPr lang="en-HK" sz="3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rPr>
              <a:t>Various finish options </a:t>
            </a:r>
          </a:p>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rPr>
              <a:t>The seating comes in seat, bar and counter height with 2 different </a:t>
            </a:r>
            <a:r>
              <a:rPr lang="en-US" sz="2800" dirty="0" err="1">
                <a:latin typeface="Helvetica Neue" panose="02000503000000020004" pitchFamily="2" charset="0"/>
              </a:rPr>
              <a:t>colours</a:t>
            </a:r>
            <a:r>
              <a:rPr lang="en-US" sz="2800" dirty="0">
                <a:latin typeface="Helvetica Neue" panose="02000503000000020004" pitchFamily="2" charset="0"/>
              </a:rPr>
              <a:t>. The seat pad can be also configured in wood finish. </a:t>
            </a:r>
          </a:p>
          <a:p>
            <a:pPr>
              <a:defRPr>
                <a:solidFill>
                  <a:srgbClr val="000000"/>
                </a:solidFill>
                <a:latin typeface="Calibri Light"/>
                <a:ea typeface="Calibri Light"/>
                <a:cs typeface="Calibri Light"/>
                <a:sym typeface="Calibri Light"/>
              </a:defRPr>
            </a:pPr>
            <a:endParaRPr lang="en-US" sz="2800" dirty="0">
              <a:latin typeface="Helvetica Neue" panose="02000503000000020004" pitchFamily="2" charset="0"/>
            </a:endParaRPr>
          </a:p>
          <a:p>
            <a:pPr>
              <a:defRPr b="1">
                <a:solidFill>
                  <a:srgbClr val="000000"/>
                </a:solidFill>
                <a:latin typeface="Calibri Light"/>
                <a:ea typeface="Calibri Light"/>
                <a:cs typeface="Calibri Light"/>
                <a:sym typeface="Calibri Light"/>
              </a:defRPr>
            </a:pPr>
            <a:r>
              <a:rPr lang="en-US" sz="2800" dirty="0">
                <a:latin typeface="Helvetica Neue" panose="02000503000000020004" pitchFamily="2" charset="0"/>
                <a:cs typeface="Calibri Light"/>
              </a:rPr>
              <a:t>2.   Simple aesthetics</a:t>
            </a:r>
          </a:p>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cs typeface="Calibri Light"/>
              </a:rPr>
              <a:t>The chair and table designs are kept simple and is appropriate for numerous settings together or paired with other products. </a:t>
            </a:r>
          </a:p>
          <a:p>
            <a:pPr>
              <a:defRPr>
                <a:solidFill>
                  <a:srgbClr val="000000"/>
                </a:solidFill>
                <a:latin typeface="Calibri Light"/>
                <a:ea typeface="Calibri Light"/>
                <a:cs typeface="Calibri Light"/>
                <a:sym typeface="Calibri Light"/>
              </a:defRPr>
            </a:pPr>
            <a:endParaRPr lang="en-US" sz="2800" dirty="0">
              <a:latin typeface="Helvetica Neue" panose="02000503000000020004" pitchFamily="2" charset="0"/>
            </a:endParaRPr>
          </a:p>
          <a:p>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25400" fontAlgn="base"/>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MATERIAL</a:t>
            </a:r>
          </a:p>
          <a:p>
            <a:pPr>
              <a:lnSpc>
                <a:spcPts val="3000"/>
              </a:lnSpc>
            </a:pP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Power – coated aluminium</a:t>
            </a:r>
          </a:p>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Wood Seat option  </a:t>
            </a:r>
          </a:p>
        </p:txBody>
      </p:sp>
      <p:pic>
        <p:nvPicPr>
          <p:cNvPr id="12" name="Picture 11" descr="A picture containing text, furniture, seat, chair&#10;&#10;Description automatically generated">
            <a:extLst>
              <a:ext uri="{FF2B5EF4-FFF2-40B4-BE49-F238E27FC236}">
                <a16:creationId xmlns:a16="http://schemas.microsoft.com/office/drawing/2014/main" id="{F777BD9C-EF3E-FB41-A6EC-464CA6C8F0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66551" y="9124133"/>
            <a:ext cx="4150562" cy="3021110"/>
          </a:xfrm>
          <a:prstGeom prst="rect">
            <a:avLst/>
          </a:prstGeom>
        </p:spPr>
      </p:pic>
      <p:pic>
        <p:nvPicPr>
          <p:cNvPr id="6" name="Picture 5" descr="A picture containing furniture, seat, stool, indoor&#10;&#10;Description automatically generated">
            <a:extLst>
              <a:ext uri="{FF2B5EF4-FFF2-40B4-BE49-F238E27FC236}">
                <a16:creationId xmlns:a16="http://schemas.microsoft.com/office/drawing/2014/main" id="{9C17DE2A-53FD-1442-A9B5-87A24CBA29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19565" y="213811"/>
            <a:ext cx="5802730" cy="7817150"/>
          </a:xfrm>
          <a:prstGeom prst="rect">
            <a:avLst/>
          </a:prstGeom>
        </p:spPr>
      </p:pic>
      <p:sp>
        <p:nvSpPr>
          <p:cNvPr id="16" name="object 16">
            <a:extLst>
              <a:ext uri="{FF2B5EF4-FFF2-40B4-BE49-F238E27FC236}">
                <a16:creationId xmlns:a16="http://schemas.microsoft.com/office/drawing/2014/main" id="{F5C2D75E-8CEF-44F2-A763-6779F39A3661}"/>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2" name="Picture 1">
            <a:extLst>
              <a:ext uri="{FF2B5EF4-FFF2-40B4-BE49-F238E27FC236}">
                <a16:creationId xmlns:a16="http://schemas.microsoft.com/office/drawing/2014/main" id="{43A01121-1E3D-4998-9A84-E62550B28FFE}"/>
              </a:ext>
            </a:extLst>
          </p:cNvPr>
          <p:cNvPicPr>
            <a:picLocks noChangeAspect="1"/>
          </p:cNvPicPr>
          <p:nvPr/>
        </p:nvPicPr>
        <p:blipFill>
          <a:blip r:embed="rId5"/>
          <a:stretch>
            <a:fillRect/>
          </a:stretch>
        </p:blipFill>
        <p:spPr>
          <a:xfrm>
            <a:off x="9505951" y="5417926"/>
            <a:ext cx="2686050" cy="2552700"/>
          </a:xfrm>
          <a:prstGeom prst="rect">
            <a:avLst/>
          </a:prstGeom>
        </p:spPr>
      </p:pic>
    </p:spTree>
    <p:extLst>
      <p:ext uri="{BB962C8B-B14F-4D97-AF65-F5344CB8AC3E}">
        <p14:creationId xmlns:p14="http://schemas.microsoft.com/office/powerpoint/2010/main" val="4011794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ALLY BAR STOOL</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8"/>
            <a:ext cx="7866886" cy="8438016"/>
          </a:xfrm>
          <a:prstGeom prst="rect">
            <a:avLst/>
          </a:prstGeom>
        </p:spPr>
        <p:txBody>
          <a:bodyPr vert="horz" wrap="square" lIns="0" tIns="30480" rIns="0" bIns="0" rtlCol="0">
            <a:spAutoFit/>
          </a:bodyPr>
          <a:lstStyle/>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Ally’s versatile features can be used for indoor and outdoor settings. The chairs are made from aluminum. Its durability can withstand high traffic use in various weather conditions.  </a:t>
            </a:r>
          </a:p>
          <a:p>
            <a:pPr>
              <a:defRPr>
                <a:solidFill>
                  <a:srgbClr val="000000"/>
                </a:solidFill>
                <a:latin typeface="Calibri Light"/>
                <a:ea typeface="Calibri Light"/>
                <a:cs typeface="Calibri Light"/>
                <a:sym typeface="Calibri Light"/>
              </a:defRPr>
            </a:pPr>
            <a:endParaRPr lang="en-HK" sz="28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a:defRPr>
                <a:solidFill>
                  <a:srgbClr val="000000"/>
                </a:solidFill>
                <a:latin typeface="Calibri Light"/>
                <a:ea typeface="Calibri Light"/>
                <a:cs typeface="Calibri Light"/>
                <a:sym typeface="Calibri Light"/>
              </a:defRPr>
            </a:pPr>
            <a:endParaRPr lang="en-HK" sz="28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nSpc>
                <a:spcPct val="101400"/>
              </a:lnSpc>
              <a:spcBef>
                <a:spcPts val="1160"/>
              </a:spcBef>
            </a:pPr>
            <a:r>
              <a:rPr lang="en-HK" sz="3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rPr>
              <a:t>Various finish options </a:t>
            </a:r>
          </a:p>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rPr>
              <a:t>The seating comes in seat, bar and counter height with 2 different </a:t>
            </a:r>
            <a:r>
              <a:rPr lang="en-US" sz="2800" dirty="0" err="1">
                <a:latin typeface="Helvetica Neue" panose="02000503000000020004" pitchFamily="2" charset="0"/>
              </a:rPr>
              <a:t>colours</a:t>
            </a:r>
            <a:r>
              <a:rPr lang="en-US" sz="2800" dirty="0">
                <a:latin typeface="Helvetica Neue" panose="02000503000000020004" pitchFamily="2" charset="0"/>
              </a:rPr>
              <a:t>. The seat pad can be also configured in wood finish. </a:t>
            </a:r>
          </a:p>
          <a:p>
            <a:pPr>
              <a:defRPr>
                <a:solidFill>
                  <a:srgbClr val="000000"/>
                </a:solidFill>
                <a:latin typeface="Calibri Light"/>
                <a:ea typeface="Calibri Light"/>
                <a:cs typeface="Calibri Light"/>
                <a:sym typeface="Calibri Light"/>
              </a:defRPr>
            </a:pPr>
            <a:endParaRPr lang="en-US" sz="2800" dirty="0">
              <a:latin typeface="Helvetica Neue" panose="02000503000000020004" pitchFamily="2" charset="0"/>
            </a:endParaRPr>
          </a:p>
          <a:p>
            <a:pPr>
              <a:defRPr b="1">
                <a:solidFill>
                  <a:srgbClr val="000000"/>
                </a:solidFill>
                <a:latin typeface="Calibri Light"/>
                <a:ea typeface="Calibri Light"/>
                <a:cs typeface="Calibri Light"/>
                <a:sym typeface="Calibri Light"/>
              </a:defRPr>
            </a:pPr>
            <a:r>
              <a:rPr lang="en-US" sz="2800" dirty="0">
                <a:latin typeface="Helvetica Neue" panose="02000503000000020004" pitchFamily="2" charset="0"/>
                <a:cs typeface="Calibri Light"/>
              </a:rPr>
              <a:t>2.   Simple aesthetics</a:t>
            </a:r>
          </a:p>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cs typeface="Calibri Light"/>
              </a:rPr>
              <a:t>The chair and table designs are kept simple and is appropriate for numerous settings together or paired with other products. </a:t>
            </a:r>
          </a:p>
          <a:p>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25400" fontAlgn="base"/>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MATERIAL</a:t>
            </a:r>
          </a:p>
          <a:p>
            <a:pPr>
              <a:lnSpc>
                <a:spcPts val="3000"/>
              </a:lnSpc>
            </a:pP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pic>
        <p:nvPicPr>
          <p:cNvPr id="6" name="Picture 5" descr="A picture containing text, furniture, seat, table&#10;&#10;Description automatically generated">
            <a:extLst>
              <a:ext uri="{FF2B5EF4-FFF2-40B4-BE49-F238E27FC236}">
                <a16:creationId xmlns:a16="http://schemas.microsoft.com/office/drawing/2014/main" id="{5A3C0743-1CFA-D64E-8A2C-11F23FFD5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28121" y="9200651"/>
            <a:ext cx="3292034" cy="2981674"/>
          </a:xfrm>
          <a:prstGeom prst="rect">
            <a:avLst/>
          </a:prstGeom>
        </p:spPr>
      </p:pic>
      <p:pic>
        <p:nvPicPr>
          <p:cNvPr id="4" name="Picture 3" descr="A picture containing furniture, seat, chair&#10;&#10;Description automatically generated">
            <a:extLst>
              <a:ext uri="{FF2B5EF4-FFF2-40B4-BE49-F238E27FC236}">
                <a16:creationId xmlns:a16="http://schemas.microsoft.com/office/drawing/2014/main" id="{EBA79270-C617-A842-AA41-5E819AA0A6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62912" y="341925"/>
            <a:ext cx="4533800" cy="7774402"/>
          </a:xfrm>
          <a:prstGeom prst="rect">
            <a:avLst/>
          </a:prstGeom>
        </p:spPr>
      </p:pic>
      <p:sp>
        <p:nvSpPr>
          <p:cNvPr id="16" name="object 16">
            <a:extLst>
              <a:ext uri="{FF2B5EF4-FFF2-40B4-BE49-F238E27FC236}">
                <a16:creationId xmlns:a16="http://schemas.microsoft.com/office/drawing/2014/main" id="{C9BF8C9F-98B8-495D-83A1-7E562B20B142}"/>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17" name="Picture 16">
            <a:extLst>
              <a:ext uri="{FF2B5EF4-FFF2-40B4-BE49-F238E27FC236}">
                <a16:creationId xmlns:a16="http://schemas.microsoft.com/office/drawing/2014/main" id="{8E6AE096-78B8-4BA0-A27E-073A13467911}"/>
              </a:ext>
            </a:extLst>
          </p:cNvPr>
          <p:cNvPicPr>
            <a:picLocks noChangeAspect="1"/>
          </p:cNvPicPr>
          <p:nvPr/>
        </p:nvPicPr>
        <p:blipFill>
          <a:blip r:embed="rId5"/>
          <a:stretch>
            <a:fillRect/>
          </a:stretch>
        </p:blipFill>
        <p:spPr>
          <a:xfrm>
            <a:off x="9505951" y="5417926"/>
            <a:ext cx="2686050" cy="2552700"/>
          </a:xfrm>
          <a:prstGeom prst="rect">
            <a:avLst/>
          </a:prstGeom>
        </p:spPr>
      </p:pic>
      <p:sp>
        <p:nvSpPr>
          <p:cNvPr id="20" name="Rectangle 10">
            <a:extLst>
              <a:ext uri="{FF2B5EF4-FFF2-40B4-BE49-F238E27FC236}">
                <a16:creationId xmlns:a16="http://schemas.microsoft.com/office/drawing/2014/main" id="{3EB51F37-891F-4434-804B-EC47E6E07137}"/>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Power – coated aluminium</a:t>
            </a:r>
          </a:p>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Wood Seat option  </a:t>
            </a:r>
          </a:p>
        </p:txBody>
      </p:sp>
    </p:spTree>
    <p:extLst>
      <p:ext uri="{BB962C8B-B14F-4D97-AF65-F5344CB8AC3E}">
        <p14:creationId xmlns:p14="http://schemas.microsoft.com/office/powerpoint/2010/main" val="243402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325"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326" name="Fabric"/>
          <p:cNvSpPr txBox="1"/>
          <p:nvPr/>
        </p:nvSpPr>
        <p:spPr>
          <a:xfrm>
            <a:off x="1805327" y="3309178"/>
            <a:ext cx="1256920"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Fabric</a:t>
            </a:r>
          </a:p>
        </p:txBody>
      </p:sp>
      <p:sp>
        <p:nvSpPr>
          <p:cNvPr id="327" name="Atlantic Blue"/>
          <p:cNvSpPr txBox="1"/>
          <p:nvPr/>
        </p:nvSpPr>
        <p:spPr>
          <a:xfrm>
            <a:off x="1801802" y="7375792"/>
            <a:ext cx="2153794"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dirty="0"/>
              <a:t>Atlantic Blue</a:t>
            </a:r>
          </a:p>
        </p:txBody>
      </p:sp>
      <p:sp>
        <p:nvSpPr>
          <p:cNvPr id="328" name="Chloro Green"/>
          <p:cNvSpPr txBox="1"/>
          <p:nvPr/>
        </p:nvSpPr>
        <p:spPr>
          <a:xfrm>
            <a:off x="6240711" y="7331633"/>
            <a:ext cx="2295907"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dirty="0" err="1"/>
              <a:t>Chloro</a:t>
            </a:r>
            <a:r>
              <a:rPr dirty="0"/>
              <a:t> Green</a:t>
            </a:r>
          </a:p>
        </p:txBody>
      </p:sp>
      <p:sp>
        <p:nvSpPr>
          <p:cNvPr id="329" name="Pinot Red"/>
          <p:cNvSpPr txBox="1"/>
          <p:nvPr/>
        </p:nvSpPr>
        <p:spPr>
          <a:xfrm>
            <a:off x="1832165" y="11582763"/>
            <a:ext cx="1730503"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dirty="0"/>
              <a:t>Pinot Red</a:t>
            </a:r>
          </a:p>
        </p:txBody>
      </p:sp>
      <p:sp>
        <p:nvSpPr>
          <p:cNvPr id="330" name="Light Grey"/>
          <p:cNvSpPr txBox="1"/>
          <p:nvPr/>
        </p:nvSpPr>
        <p:spPr>
          <a:xfrm>
            <a:off x="6261378" y="11508069"/>
            <a:ext cx="3319820"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Smoke (</a:t>
            </a:r>
            <a:r>
              <a:rPr dirty="0"/>
              <a:t>Light</a:t>
            </a:r>
            <a:r>
              <a:rPr lang="en-US" dirty="0"/>
              <a:t>)</a:t>
            </a:r>
            <a:r>
              <a:rPr dirty="0"/>
              <a:t> Grey</a:t>
            </a:r>
          </a:p>
        </p:txBody>
      </p:sp>
      <p:sp>
        <p:nvSpPr>
          <p:cNvPr id="331" name="Latte Brown"/>
          <p:cNvSpPr txBox="1"/>
          <p:nvPr/>
        </p:nvSpPr>
        <p:spPr>
          <a:xfrm>
            <a:off x="10824020" y="11507241"/>
            <a:ext cx="2111884"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dirty="0"/>
              <a:t>Latte Brown</a:t>
            </a:r>
          </a:p>
        </p:txBody>
      </p:sp>
      <p:pic>
        <p:nvPicPr>
          <p:cNvPr id="332" name="MAD Atlantic Blue.jpg" descr="MAD Atlantic Blue.jpg"/>
          <p:cNvPicPr>
            <a:picLocks noChangeAspect="1"/>
          </p:cNvPicPr>
          <p:nvPr/>
        </p:nvPicPr>
        <p:blipFill>
          <a:blip r:embed="rId2"/>
          <a:stretch>
            <a:fillRect/>
          </a:stretch>
        </p:blipFill>
        <p:spPr>
          <a:xfrm>
            <a:off x="1846502" y="4029537"/>
            <a:ext cx="3567118" cy="3200400"/>
          </a:xfrm>
          <a:prstGeom prst="rect">
            <a:avLst/>
          </a:prstGeom>
          <a:ln w="12700">
            <a:miter lim="400000"/>
          </a:ln>
        </p:spPr>
      </p:pic>
      <p:pic>
        <p:nvPicPr>
          <p:cNvPr id="333" name="MAD Chloro Green.jpg" descr="MAD Chloro Green.jpg"/>
          <p:cNvPicPr>
            <a:picLocks noChangeAspect="1"/>
          </p:cNvPicPr>
          <p:nvPr/>
        </p:nvPicPr>
        <p:blipFill>
          <a:blip r:embed="rId3"/>
          <a:stretch>
            <a:fillRect/>
          </a:stretch>
        </p:blipFill>
        <p:spPr>
          <a:xfrm>
            <a:off x="6264077" y="4029537"/>
            <a:ext cx="3573999" cy="3200400"/>
          </a:xfrm>
          <a:prstGeom prst="rect">
            <a:avLst/>
          </a:prstGeom>
          <a:ln w="12700">
            <a:miter lim="400000"/>
          </a:ln>
        </p:spPr>
      </p:pic>
      <p:pic>
        <p:nvPicPr>
          <p:cNvPr id="334" name="MAD Graphite Grey.jpg" descr="MAD Graphite Grey.jpg"/>
          <p:cNvPicPr>
            <a:picLocks noChangeAspect="1"/>
          </p:cNvPicPr>
          <p:nvPr/>
        </p:nvPicPr>
        <p:blipFill>
          <a:blip r:embed="rId4"/>
          <a:stretch>
            <a:fillRect/>
          </a:stretch>
        </p:blipFill>
        <p:spPr>
          <a:xfrm>
            <a:off x="10688533" y="4003242"/>
            <a:ext cx="3487335" cy="3200400"/>
          </a:xfrm>
          <a:prstGeom prst="rect">
            <a:avLst/>
          </a:prstGeom>
          <a:ln w="12700">
            <a:miter lim="400000"/>
          </a:ln>
        </p:spPr>
      </p:pic>
      <p:pic>
        <p:nvPicPr>
          <p:cNvPr id="335" name="MAD Latte Brown.jpg" descr="MAD Latte Brown.jpg"/>
          <p:cNvPicPr>
            <a:picLocks noChangeAspect="1"/>
          </p:cNvPicPr>
          <p:nvPr/>
        </p:nvPicPr>
        <p:blipFill rotWithShape="1">
          <a:blip r:embed="rId5"/>
          <a:srcRect l="37800" t="39309"/>
          <a:stretch/>
        </p:blipFill>
        <p:spPr>
          <a:xfrm>
            <a:off x="10840571" y="8113338"/>
            <a:ext cx="3487335" cy="3200400"/>
          </a:xfrm>
          <a:prstGeom prst="rect">
            <a:avLst/>
          </a:prstGeom>
          <a:ln w="12700">
            <a:miter lim="400000"/>
          </a:ln>
        </p:spPr>
      </p:pic>
      <p:pic>
        <p:nvPicPr>
          <p:cNvPr id="336" name="MAD Pinot Red.jpg" descr="MAD Pinot Red.jpg"/>
          <p:cNvPicPr>
            <a:picLocks noChangeAspect="1"/>
          </p:cNvPicPr>
          <p:nvPr/>
        </p:nvPicPr>
        <p:blipFill>
          <a:blip r:embed="rId6"/>
          <a:stretch>
            <a:fillRect/>
          </a:stretch>
        </p:blipFill>
        <p:spPr>
          <a:xfrm>
            <a:off x="1865132" y="8207720"/>
            <a:ext cx="3480618" cy="3200400"/>
          </a:xfrm>
          <a:prstGeom prst="rect">
            <a:avLst/>
          </a:prstGeom>
          <a:ln w="12700">
            <a:miter lim="400000"/>
          </a:ln>
        </p:spPr>
      </p:pic>
      <p:pic>
        <p:nvPicPr>
          <p:cNvPr id="337" name="MAD Smoke Grey.jpg" descr="MAD Smoke Grey.jpg"/>
          <p:cNvPicPr>
            <a:picLocks noChangeAspect="1"/>
          </p:cNvPicPr>
          <p:nvPr/>
        </p:nvPicPr>
        <p:blipFill>
          <a:blip r:embed="rId7"/>
          <a:stretch>
            <a:fillRect/>
          </a:stretch>
        </p:blipFill>
        <p:spPr>
          <a:xfrm>
            <a:off x="6349493" y="8123174"/>
            <a:ext cx="3487335" cy="3200400"/>
          </a:xfrm>
          <a:prstGeom prst="rect">
            <a:avLst/>
          </a:prstGeom>
          <a:ln w="12700">
            <a:miter lim="400000"/>
          </a:ln>
        </p:spPr>
      </p:pic>
      <p:sp>
        <p:nvSpPr>
          <p:cNvPr id="338" name="Dark Grey"/>
          <p:cNvSpPr txBox="1"/>
          <p:nvPr/>
        </p:nvSpPr>
        <p:spPr>
          <a:xfrm>
            <a:off x="10638439" y="7355578"/>
            <a:ext cx="358752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Graphite (</a:t>
            </a:r>
            <a:r>
              <a:rPr dirty="0"/>
              <a:t>Dark</a:t>
            </a:r>
            <a:r>
              <a:rPr lang="en-US" dirty="0"/>
              <a:t>)</a:t>
            </a:r>
            <a:r>
              <a:rPr dirty="0"/>
              <a:t> Grey</a:t>
            </a:r>
          </a:p>
        </p:txBody>
      </p:sp>
      <p:sp>
        <p:nvSpPr>
          <p:cNvPr id="339" name="Title 3"/>
          <p:cNvSpPr txBox="1">
            <a:spLocks noGrp="1"/>
          </p:cNvSpPr>
          <p:nvPr>
            <p:ph type="title"/>
          </p:nvPr>
        </p:nvSpPr>
        <p:spPr>
          <a:xfrm>
            <a:off x="902306" y="1557550"/>
            <a:ext cx="21560825" cy="1061519"/>
          </a:xfrm>
          <a:prstGeom prst="rect">
            <a:avLst/>
          </a:prstGeom>
        </p:spPr>
        <p:txBody>
          <a:bodyPr/>
          <a:lstStyle>
            <a:lvl1pPr>
              <a:defRPr>
                <a:solidFill>
                  <a:srgbClr val="000000"/>
                </a:solidFill>
              </a:defRPr>
            </a:lvl1pPr>
          </a:lstStyle>
          <a:p>
            <a:r>
              <a:rPr lang="en-US" dirty="0"/>
              <a:t>Standard Textile</a:t>
            </a:r>
            <a:endParaRPr dirty="0"/>
          </a:p>
        </p:txBody>
      </p:sp>
      <p:sp>
        <p:nvSpPr>
          <p:cNvPr id="33" name="Pinot Red">
            <a:extLst>
              <a:ext uri="{FF2B5EF4-FFF2-40B4-BE49-F238E27FC236}">
                <a16:creationId xmlns:a16="http://schemas.microsoft.com/office/drawing/2014/main" id="{2BDF9FF6-A163-4E0C-819A-352DFCEA07E5}"/>
              </a:ext>
            </a:extLst>
          </p:cNvPr>
          <p:cNvSpPr txBox="1"/>
          <p:nvPr/>
        </p:nvSpPr>
        <p:spPr>
          <a:xfrm>
            <a:off x="1312293" y="12820621"/>
            <a:ext cx="1052692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 Refer to material matrix for all available finishes configurations</a:t>
            </a:r>
            <a:endParaRPr dirty="0"/>
          </a:p>
        </p:txBody>
      </p:sp>
      <p:pic>
        <p:nvPicPr>
          <p:cNvPr id="2050" name="Picture 2" descr="Duet Counter Stool with Wooden Legs by m.a.d -">
            <a:extLst>
              <a:ext uri="{FF2B5EF4-FFF2-40B4-BE49-F238E27FC236}">
                <a16:creationId xmlns:a16="http://schemas.microsoft.com/office/drawing/2014/main" id="{13BDB33E-FB42-425A-87DA-2BCEF90E8F9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68782" y="2894914"/>
            <a:ext cx="7124700" cy="942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5656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598"/>
            <a:ext cx="11814854" cy="825867"/>
          </a:xfrm>
          <a:prstGeom prst="rect">
            <a:avLst/>
          </a:prstGeom>
        </p:spPr>
        <p:txBody>
          <a:bodyPr vert="horz" wrap="square" lIns="0" tIns="25400" rIns="0" bIns="0" rtlCol="0" anchor="ctr">
            <a:spAutoFit/>
          </a:bodyPr>
          <a:lstStyle/>
          <a:p>
            <a:pPr marL="25400">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ZAG LOUNGE CHAIR</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5" y="4556759"/>
            <a:ext cx="7866886" cy="6283580"/>
          </a:xfrm>
          <a:prstGeom prst="rect">
            <a:avLst/>
          </a:prstGeom>
        </p:spPr>
        <p:txBody>
          <a:bodyPr vert="horz" wrap="square" lIns="0" tIns="30480" rIns="0" bIns="0" rtlCol="0">
            <a:spAutoFit/>
          </a:bodyPr>
          <a:lstStyle/>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Zag family is a fun piece. It uses the frame as a continuous line that wraps around the seat using a ‘Z’ shape, that gives a friendly visual detail. </a:t>
            </a:r>
          </a:p>
          <a:p>
            <a:pPr>
              <a:defRPr>
                <a:solidFill>
                  <a:srgbClr val="000000"/>
                </a:solidFill>
                <a:latin typeface="Calibri Light"/>
                <a:ea typeface="Calibri Light"/>
                <a:cs typeface="Calibri Light"/>
                <a:sym typeface="Calibri Light"/>
              </a:defRPr>
            </a:pPr>
            <a:endParaRPr lang="en-HK" sz="28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nSpc>
                <a:spcPct val="101400"/>
              </a:lnSpc>
              <a:spcBef>
                <a:spcPts val="1160"/>
              </a:spcBef>
            </a:pPr>
            <a:r>
              <a:rPr lang="en-HK" sz="3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The lounge seat is typically lower at 16” high </a:t>
            </a:r>
          </a:p>
          <a:p>
            <a:pPr marL="6858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Perfect to pair with an occasional table</a:t>
            </a:r>
          </a:p>
          <a:p>
            <a:pPr marL="6858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Sturdy sled leg frame that terminates into a small arm rest, that also functions as a handle</a:t>
            </a: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25400" fontAlgn="base"/>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1150380"/>
          </a:xfrm>
          <a:prstGeom prst="rect">
            <a:avLst/>
          </a:prstGeom>
        </p:spPr>
        <p:txBody>
          <a:bodyPr vert="horz" wrap="square" lIns="0" tIns="27940" rIns="0" bIns="0" rtlCol="0">
            <a:spAutoFit/>
          </a:bodyPr>
          <a:lstStyle/>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BACK AND SEAT</a:t>
            </a:r>
          </a:p>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FRAME</a:t>
            </a:r>
          </a:p>
          <a:p>
            <a:pPr>
              <a:lnSpc>
                <a:spcPts val="3000"/>
              </a:lnSpc>
            </a:pPr>
            <a:endPar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a:off x="9579146" y="12191484"/>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7"/>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Upholstered</a:t>
            </a:r>
          </a:p>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Metal tube sled leg </a:t>
            </a:r>
          </a:p>
        </p:txBody>
      </p:sp>
      <p:pic>
        <p:nvPicPr>
          <p:cNvPr id="6" name="Picture 5" descr="A picture containing furniture, seat, chair&#10;&#10;Description automatically generated">
            <a:extLst>
              <a:ext uri="{FF2B5EF4-FFF2-40B4-BE49-F238E27FC236}">
                <a16:creationId xmlns:a16="http://schemas.microsoft.com/office/drawing/2014/main" id="{91896FC4-3CE9-9048-A594-E0D4A53A35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67940" y="8922017"/>
            <a:ext cx="5573496" cy="3223226"/>
          </a:xfrm>
          <a:prstGeom prst="rect">
            <a:avLst/>
          </a:prstGeom>
        </p:spPr>
      </p:pic>
      <p:sp>
        <p:nvSpPr>
          <p:cNvPr id="16" name="object 16">
            <a:extLst>
              <a:ext uri="{FF2B5EF4-FFF2-40B4-BE49-F238E27FC236}">
                <a16:creationId xmlns:a16="http://schemas.microsoft.com/office/drawing/2014/main" id="{A3C60594-A2DE-4A3E-8AA2-1DD84176BEE5}"/>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2" name="Picture 1">
            <a:extLst>
              <a:ext uri="{FF2B5EF4-FFF2-40B4-BE49-F238E27FC236}">
                <a16:creationId xmlns:a16="http://schemas.microsoft.com/office/drawing/2014/main" id="{E98AA07D-622C-47E4-9F1F-AD9B2DECEBEE}"/>
              </a:ext>
            </a:extLst>
          </p:cNvPr>
          <p:cNvPicPr>
            <a:picLocks noChangeAspect="1"/>
          </p:cNvPicPr>
          <p:nvPr/>
        </p:nvPicPr>
        <p:blipFill>
          <a:blip r:embed="rId4"/>
          <a:stretch>
            <a:fillRect/>
          </a:stretch>
        </p:blipFill>
        <p:spPr>
          <a:xfrm>
            <a:off x="9409688" y="4616420"/>
            <a:ext cx="3276600" cy="3124200"/>
          </a:xfrm>
          <a:prstGeom prst="rect">
            <a:avLst/>
          </a:prstGeom>
        </p:spPr>
      </p:pic>
      <p:pic>
        <p:nvPicPr>
          <p:cNvPr id="7" name="Picture 6">
            <a:extLst>
              <a:ext uri="{FF2B5EF4-FFF2-40B4-BE49-F238E27FC236}">
                <a16:creationId xmlns:a16="http://schemas.microsoft.com/office/drawing/2014/main" id="{9C810759-A107-48AB-9120-1B95C217EC1C}"/>
              </a:ext>
            </a:extLst>
          </p:cNvPr>
          <p:cNvPicPr>
            <a:picLocks noChangeAspect="1"/>
          </p:cNvPicPr>
          <p:nvPr/>
        </p:nvPicPr>
        <p:blipFill>
          <a:blip r:embed="rId5"/>
          <a:stretch>
            <a:fillRect/>
          </a:stretch>
        </p:blipFill>
        <p:spPr>
          <a:xfrm>
            <a:off x="13609923" y="1315704"/>
            <a:ext cx="7602254" cy="7049076"/>
          </a:xfrm>
          <a:prstGeom prst="rect">
            <a:avLst/>
          </a:prstGeom>
        </p:spPr>
      </p:pic>
    </p:spTree>
    <p:extLst>
      <p:ext uri="{BB962C8B-B14F-4D97-AF65-F5344CB8AC3E}">
        <p14:creationId xmlns:p14="http://schemas.microsoft.com/office/powerpoint/2010/main" val="3174550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wall, chair&#10;&#10;Description automatically generated">
            <a:extLst>
              <a:ext uri="{FF2B5EF4-FFF2-40B4-BE49-F238E27FC236}">
                <a16:creationId xmlns:a16="http://schemas.microsoft.com/office/drawing/2014/main" id="{2EF4AD56-8C22-9545-BDF6-AD76116889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585284" cy="13716000"/>
          </a:xfrm>
          <a:prstGeom prst="rect">
            <a:avLst/>
          </a:prstGeom>
        </p:spPr>
      </p:pic>
      <p:sp>
        <p:nvSpPr>
          <p:cNvPr id="3" name="object 3"/>
          <p:cNvSpPr txBox="1"/>
          <p:nvPr/>
        </p:nvSpPr>
        <p:spPr>
          <a:xfrm>
            <a:off x="808484" y="12568934"/>
            <a:ext cx="6637020" cy="948978"/>
          </a:xfrm>
          <a:prstGeom prst="rect">
            <a:avLst/>
          </a:prstGeom>
        </p:spPr>
        <p:txBody>
          <a:bodyPr vert="horz" wrap="square" lIns="0" tIns="25400" rIns="0" bIns="0" rtlCol="0">
            <a:spAutoFit/>
          </a:bodyPr>
          <a:lstStyle/>
          <a:p>
            <a:pPr marL="25400">
              <a:spcBef>
                <a:spcPts val="200"/>
              </a:spcBef>
              <a:tabLst>
                <a:tab pos="3757928" algn="l"/>
              </a:tabLst>
            </a:pPr>
            <a:r>
              <a:rPr lang="en-US" sz="6000" spc="-10" dirty="0">
                <a:solidFill>
                  <a:srgbClr val="FFFFFF"/>
                </a:solidFill>
                <a:latin typeface="Arial"/>
                <a:cs typeface="Arial"/>
              </a:rPr>
              <a:t>CIRCA</a:t>
            </a:r>
            <a:endParaRPr sz="3600" dirty="0">
              <a:latin typeface="Arial"/>
              <a:cs typeface="Arial"/>
            </a:endParaRPr>
          </a:p>
        </p:txBody>
      </p:sp>
      <p:sp>
        <p:nvSpPr>
          <p:cNvPr id="6" name="object 6"/>
          <p:cNvSpPr/>
          <p:nvPr/>
        </p:nvSpPr>
        <p:spPr>
          <a:xfrm flipV="1">
            <a:off x="609602" y="1322164"/>
            <a:ext cx="5638800" cy="278036"/>
          </a:xfrm>
          <a:custGeom>
            <a:avLst/>
            <a:gdLst/>
            <a:ahLst/>
            <a:cxnLst/>
            <a:rect l="l" t="t" r="r" b="b"/>
            <a:pathLst>
              <a:path w="1828800">
                <a:moveTo>
                  <a:pt x="0" y="0"/>
                </a:moveTo>
                <a:lnTo>
                  <a:pt x="1828800" y="1"/>
                </a:lnTo>
              </a:path>
            </a:pathLst>
          </a:custGeom>
          <a:ln w="3175">
            <a:solidFill>
              <a:srgbClr val="FFFFFF"/>
            </a:solidFill>
          </a:ln>
        </p:spPr>
        <p:txBody>
          <a:bodyPr wrap="square" lIns="0" tIns="0" rIns="0" bIns="0" rtlCol="0"/>
          <a:lstStyle/>
          <a:p>
            <a:endParaRPr sz="6000"/>
          </a:p>
        </p:txBody>
      </p:sp>
      <p:sp>
        <p:nvSpPr>
          <p:cNvPr id="7" name="object 7"/>
          <p:cNvSpPr txBox="1"/>
          <p:nvPr/>
        </p:nvSpPr>
        <p:spPr>
          <a:xfrm>
            <a:off x="609602" y="1093896"/>
            <a:ext cx="6163984" cy="456535"/>
          </a:xfrm>
          <a:prstGeom prst="rect">
            <a:avLst/>
          </a:prstGeom>
        </p:spPr>
        <p:txBody>
          <a:bodyPr vert="horz" wrap="square" lIns="0" tIns="25400" rIns="0" bIns="0" rtlCol="0">
            <a:spAutoFit/>
          </a:bodyPr>
          <a:lstStyle/>
          <a:p>
            <a:pPr marL="25400">
              <a:spcBef>
                <a:spcPts val="200"/>
              </a:spcBef>
            </a:pPr>
            <a:r>
              <a:rPr sz="2800" spc="-10" dirty="0">
                <a:solidFill>
                  <a:srgbClr val="FFFFFF"/>
                </a:solidFill>
                <a:latin typeface="Arial"/>
                <a:cs typeface="Arial"/>
              </a:rPr>
              <a:t>Steelcase</a:t>
            </a:r>
            <a:r>
              <a:rPr sz="2800" spc="-50" dirty="0">
                <a:solidFill>
                  <a:srgbClr val="FFFFFF"/>
                </a:solidFill>
                <a:latin typeface="Arial"/>
                <a:cs typeface="Arial"/>
              </a:rPr>
              <a:t> </a:t>
            </a:r>
            <a:r>
              <a:rPr lang="en-HK" sz="2800" dirty="0">
                <a:solidFill>
                  <a:srgbClr val="FFFFFF"/>
                </a:solidFill>
                <a:latin typeface="Arial"/>
                <a:cs typeface="Arial"/>
              </a:rPr>
              <a:t>x </a:t>
            </a:r>
            <a:r>
              <a:rPr lang="en-HK" sz="2800" dirty="0" err="1">
                <a:solidFill>
                  <a:srgbClr val="FFFFFF"/>
                </a:solidFill>
                <a:latin typeface="Arial"/>
                <a:cs typeface="Arial"/>
              </a:rPr>
              <a:t>m.a.d.</a:t>
            </a:r>
            <a:r>
              <a:rPr lang="zh-TW" altLang="en-US" sz="2800" dirty="0">
                <a:solidFill>
                  <a:srgbClr val="FFFFFF"/>
                </a:solidFill>
                <a:latin typeface="Arial"/>
                <a:cs typeface="Arial"/>
              </a:rPr>
              <a:t> </a:t>
            </a:r>
            <a:r>
              <a:rPr lang="en-US" altLang="zh-TW" sz="2800" dirty="0">
                <a:solidFill>
                  <a:srgbClr val="FFFFFF"/>
                </a:solidFill>
                <a:latin typeface="Arial"/>
                <a:cs typeface="Arial"/>
              </a:rPr>
              <a:t>furniture design</a:t>
            </a:r>
            <a:endParaRPr sz="2800" dirty="0">
              <a:latin typeface="Arial"/>
              <a:cs typeface="Arial"/>
            </a:endParaRPr>
          </a:p>
        </p:txBody>
      </p:sp>
      <p:pic>
        <p:nvPicPr>
          <p:cNvPr id="11" name="Picture 2" descr="m.a.d. furniture design (madfurnituredesign) - Profile | Pinterest">
            <a:extLst>
              <a:ext uri="{FF2B5EF4-FFF2-40B4-BE49-F238E27FC236}">
                <a16:creationId xmlns:a16="http://schemas.microsoft.com/office/drawing/2014/main" id="{368B5259-F21D-924A-86BD-CD46D8C693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2858" y="11513020"/>
            <a:ext cx="2111828" cy="21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74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seat&#10;&#10;Description automatically generated">
            <a:extLst>
              <a:ext uri="{FF2B5EF4-FFF2-40B4-BE49-F238E27FC236}">
                <a16:creationId xmlns:a16="http://schemas.microsoft.com/office/drawing/2014/main" id="{CB02CB2A-0B2B-3842-9E98-DA73449612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25758" y="9773175"/>
            <a:ext cx="7073660" cy="3602882"/>
          </a:xfrm>
          <a:prstGeom prst="rect">
            <a:avLst/>
          </a:prstGeom>
        </p:spPr>
      </p:pic>
      <p:sp>
        <p:nvSpPr>
          <p:cNvPr id="3" name="object 3"/>
          <p:cNvSpPr txBox="1">
            <a:spLocks noGrp="1"/>
          </p:cNvSpPr>
          <p:nvPr>
            <p:ph type="title"/>
          </p:nvPr>
        </p:nvSpPr>
        <p:spPr>
          <a:xfrm>
            <a:off x="991361" y="3112600"/>
            <a:ext cx="11814854" cy="825867"/>
          </a:xfrm>
          <a:prstGeom prst="rect">
            <a:avLst/>
          </a:prstGeom>
        </p:spPr>
        <p:txBody>
          <a:bodyPr vert="horz" wrap="square" lIns="0" tIns="25400" rIns="0" bIns="0" rtlCol="0" anchor="ctr">
            <a:spAutoFit/>
          </a:bodyPr>
          <a:lstStyle/>
          <a:p>
            <a:pPr marL="25400">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CIRCA LOUNGE </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1" y="4256928"/>
            <a:ext cx="7866886" cy="7514045"/>
          </a:xfrm>
          <a:prstGeom prst="rect">
            <a:avLst/>
          </a:prstGeom>
        </p:spPr>
        <p:txBody>
          <a:bodyPr vert="horz" wrap="square" lIns="0" tIns="30480" rIns="0" bIns="0" rtlCol="0">
            <a:spAutoFit/>
          </a:bodyPr>
          <a:lstStyle/>
          <a:p>
            <a:pPr>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Enhancing the soft lounge seating category, MAD introduced the Circa Collection. Featuring a very organic silhouette with curved back rest which highlights the lumbar support. Repeating the exposed metal tube frame in this collection, it strengthens the whole MAD portfolio. </a:t>
            </a:r>
          </a:p>
          <a:p>
            <a:pPr>
              <a:defRPr>
                <a:solidFill>
                  <a:srgbClr val="000000"/>
                </a:solidFill>
                <a:latin typeface="Calibri Light"/>
                <a:ea typeface="Calibri Light"/>
                <a:cs typeface="Calibri Light"/>
                <a:sym typeface="Calibri Light"/>
              </a:defRPr>
            </a:pPr>
            <a:endParaRPr lang="en-HK" sz="28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nSpc>
                <a:spcPct val="101400"/>
              </a:lnSpc>
              <a:spcBef>
                <a:spcPts val="1160"/>
              </a:spcBef>
            </a:pPr>
            <a:r>
              <a:rPr lang="en-HK" sz="28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7119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The organic and continuous flow, lines the structure of the seat.</a:t>
            </a:r>
          </a:p>
          <a:p>
            <a:pPr marL="711900" indent="-685800">
              <a:buFont typeface="+mj-lt"/>
              <a:buAutoNum type="arabicPeriod"/>
              <a:defRPr>
                <a:solidFill>
                  <a:srgbClr val="000000"/>
                </a:solidFill>
                <a:latin typeface="Calibri Light"/>
                <a:ea typeface="Calibri Light"/>
                <a:cs typeface="Calibri Light"/>
                <a:sym typeface="Calibri Ligh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The lumbar support is emphasized along with a thicker seat for added comfort</a:t>
            </a:r>
          </a:p>
          <a:p>
            <a:pPr marL="711900" indent="-685800">
              <a:buFont typeface="+mj-lt"/>
              <a:buAutoNum type="arabicPeriod"/>
              <a:defRPr>
                <a:solidFill>
                  <a:srgbClr val="000000"/>
                </a:solidFill>
                <a:latin typeface="Calibri Light"/>
                <a:ea typeface="Calibri Light"/>
                <a:cs typeface="Calibri Light"/>
                <a:sym typeface="Calibri Light"/>
              </a:defRPr>
            </a:pPr>
            <a:r>
              <a:rPr lang="en-HK" sz="2800" dirty="0">
                <a:latin typeface="Helvetica Neue" panose="02000503000000020004" pitchFamily="2" charset="0"/>
                <a:ea typeface="Helvetica Neue" panose="02000503000000020004" pitchFamily="2" charset="0"/>
                <a:cs typeface="Helvetica Neue" panose="02000503000000020004" pitchFamily="2" charset="0"/>
                <a:sym typeface="Calibri Light"/>
              </a:rPr>
              <a:t>Contract grade and suitable for residential and commercial settings</a:t>
            </a:r>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a:p>
            <a:pPr marL="25400" fontAlgn="base"/>
            <a:endParaRPr lang="en-HK"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a:p>
            <a:pPr>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SEATS</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6"/>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Light metal tube legs</a:t>
            </a:r>
          </a:p>
          <a:p>
            <a:pPr>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Moulded form seats, bolster cushion attached</a:t>
            </a:r>
          </a:p>
        </p:txBody>
      </p:sp>
      <p:pic>
        <p:nvPicPr>
          <p:cNvPr id="6" name="Picture 5" descr="A picture containing furniture, seat, indoor, chair&#10;&#10;Description automatically generated">
            <a:extLst>
              <a:ext uri="{FF2B5EF4-FFF2-40B4-BE49-F238E27FC236}">
                <a16:creationId xmlns:a16="http://schemas.microsoft.com/office/drawing/2014/main" id="{5A39797C-EB70-CE48-93C8-A13C01F80D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56404" y="428325"/>
            <a:ext cx="7580968" cy="7320086"/>
          </a:xfrm>
          <a:prstGeom prst="rect">
            <a:avLst/>
          </a:prstGeom>
        </p:spPr>
      </p:pic>
      <p:sp>
        <p:nvSpPr>
          <p:cNvPr id="16" name="object 16">
            <a:extLst>
              <a:ext uri="{FF2B5EF4-FFF2-40B4-BE49-F238E27FC236}">
                <a16:creationId xmlns:a16="http://schemas.microsoft.com/office/drawing/2014/main" id="{D8503642-93B2-41C7-A868-3F35F1210397}"/>
              </a:ext>
            </a:extLst>
          </p:cNvPr>
          <p:cNvSpPr txBox="1"/>
          <p:nvPr/>
        </p:nvSpPr>
        <p:spPr>
          <a:xfrm>
            <a:off x="9736624" y="12280392"/>
            <a:ext cx="3779352" cy="641201"/>
          </a:xfrm>
          <a:prstGeom prst="rect">
            <a:avLst/>
          </a:prstGeom>
        </p:spPr>
        <p:txBody>
          <a:bodyPr vert="horz" wrap="square" lIns="0" tIns="25400" rIns="0" bIns="0" rtlCol="0">
            <a:spAutoFit/>
          </a:bodyPr>
          <a:lstStyle/>
          <a:p>
            <a:pPr marL="25400">
              <a:spcBef>
                <a:spcPts val="200"/>
              </a:spcBef>
            </a:pPr>
            <a:r>
              <a:rPr lang="en-US" sz="4000" spc="-10" dirty="0">
                <a:latin typeface="Arial"/>
                <a:cs typeface="Arial"/>
              </a:rPr>
              <a:t>BIFMA, GB</a:t>
            </a:r>
            <a:endParaRPr sz="4000" dirty="0">
              <a:latin typeface="Arial"/>
              <a:cs typeface="Arial"/>
            </a:endParaRPr>
          </a:p>
        </p:txBody>
      </p:sp>
      <p:pic>
        <p:nvPicPr>
          <p:cNvPr id="2" name="Picture 1">
            <a:extLst>
              <a:ext uri="{FF2B5EF4-FFF2-40B4-BE49-F238E27FC236}">
                <a16:creationId xmlns:a16="http://schemas.microsoft.com/office/drawing/2014/main" id="{2E35C4D8-6C99-43C8-9BE2-F24DE217E4A1}"/>
              </a:ext>
            </a:extLst>
          </p:cNvPr>
          <p:cNvPicPr>
            <a:picLocks noChangeAspect="1"/>
          </p:cNvPicPr>
          <p:nvPr/>
        </p:nvPicPr>
        <p:blipFill>
          <a:blip r:embed="rId5"/>
          <a:stretch>
            <a:fillRect/>
          </a:stretch>
        </p:blipFill>
        <p:spPr>
          <a:xfrm>
            <a:off x="9736624" y="3958958"/>
            <a:ext cx="3048000" cy="4152900"/>
          </a:xfrm>
          <a:prstGeom prst="rect">
            <a:avLst/>
          </a:prstGeom>
        </p:spPr>
      </p:pic>
      <p:sp>
        <p:nvSpPr>
          <p:cNvPr id="17" name="object 15">
            <a:extLst>
              <a:ext uri="{FF2B5EF4-FFF2-40B4-BE49-F238E27FC236}">
                <a16:creationId xmlns:a16="http://schemas.microsoft.com/office/drawing/2014/main" id="{089DE86B-F5CB-4BA8-AB9B-A0F9596EB667}"/>
              </a:ext>
            </a:extLst>
          </p:cNvPr>
          <p:cNvSpPr/>
          <p:nvPr/>
        </p:nvSpPr>
        <p:spPr>
          <a:xfrm flipV="1">
            <a:off x="9579147" y="12099003"/>
            <a:ext cx="3936830" cy="92482"/>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Tree>
    <p:extLst>
      <p:ext uri="{BB962C8B-B14F-4D97-AF65-F5344CB8AC3E}">
        <p14:creationId xmlns:p14="http://schemas.microsoft.com/office/powerpoint/2010/main" val="2603009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361" y="3112598"/>
            <a:ext cx="11814854" cy="825867"/>
          </a:xfrm>
          <a:prstGeom prst="rect">
            <a:avLst/>
          </a:prstGeom>
        </p:spPr>
        <p:txBody>
          <a:bodyPr vert="horz" wrap="square" lIns="0" tIns="25400" rIns="0" bIns="0" rtlCol="0" anchor="ctr">
            <a:spAutoFit/>
          </a:bodyPr>
          <a:lstStyle/>
          <a:p>
            <a:pPr marL="25400" algn="l">
              <a:spcBef>
                <a:spcPts val="200"/>
              </a:spcBef>
            </a:pPr>
            <a:r>
              <a:rPr lang="en-US" sz="5200" b="1" dirty="0">
                <a:latin typeface="Helvetica Neue" panose="02000503000000020004" pitchFamily="2" charset="0"/>
                <a:ea typeface="Helvetica Neue" panose="02000503000000020004" pitchFamily="2" charset="0"/>
                <a:cs typeface="Helvetica Neue" panose="02000503000000020004" pitchFamily="2" charset="0"/>
              </a:rPr>
              <a:t>CIRCA 2-SEATER SOFA</a:t>
            </a:r>
            <a:endParaRPr sz="5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991361" y="4256928"/>
            <a:ext cx="7866886" cy="7083157"/>
          </a:xfrm>
          <a:prstGeom prst="rect">
            <a:avLst/>
          </a:prstGeom>
        </p:spPr>
        <p:txBody>
          <a:bodyPr vert="horz" wrap="square" lIns="0" tIns="30480" rIns="0" bIns="0" rtlCol="0">
            <a:spAutoFit/>
          </a:bodyPr>
          <a:lstStyle/>
          <a:p>
            <a:pPr algn="l">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Enhancing the soft lounge seating category, MAD introduced the Circa Collection. Featuring a very organic silhouette with curved back rest which highlights the lumbar support. Repeating the exposed metal tube frame in this collection, it strengthens the whole MAD portfolio. </a:t>
            </a:r>
          </a:p>
          <a:p>
            <a:pPr algn="l">
              <a:defRPr>
                <a:solidFill>
                  <a:srgbClr val="000000"/>
                </a:solidFill>
                <a:latin typeface="Calibri Light"/>
                <a:ea typeface="Calibri Light"/>
                <a:cs typeface="Calibri Light"/>
                <a:sym typeface="Calibri Light"/>
              </a:defRPr>
            </a:pPr>
            <a:endParaRPr lang="en-HK" sz="2800" b="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endParaRPr>
          </a:p>
          <a:p>
            <a:pPr marL="25400" marR="772160" algn="l">
              <a:lnSpc>
                <a:spcPct val="101400"/>
              </a:lnSpc>
              <a:spcBef>
                <a:spcPts val="1160"/>
              </a:spcBef>
            </a:pPr>
            <a:r>
              <a:rPr lang="en-HK" sz="2800" b="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Features</a:t>
            </a:r>
          </a:p>
          <a:p>
            <a:pPr marL="685800" indent="-685800" algn="l">
              <a:buFont typeface="+mj-lt"/>
              <a:buAutoNum type="arabicPeriod"/>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The organic and continuous flow, lines the structure of the seat.</a:t>
            </a:r>
          </a:p>
          <a:p>
            <a:pPr marL="685800" indent="-685800" algn="l">
              <a:buFont typeface="+mj-lt"/>
              <a:buAutoNum type="arabicPeriod"/>
              <a:defRPr>
                <a:solidFill>
                  <a:srgbClr val="000000"/>
                </a:solidFill>
                <a:latin typeface="Calibri Light"/>
                <a:ea typeface="Calibri Light"/>
                <a:cs typeface="Calibri Light"/>
                <a:sym typeface="Calibri Light"/>
              </a:defRPr>
            </a:pPr>
            <a:r>
              <a:rPr lang="en-US" sz="2800" b="0" dirty="0">
                <a:latin typeface="Helvetica Neue" panose="02000503000000020004" pitchFamily="2" charset="0"/>
                <a:ea typeface="Helvetica Neue" panose="02000503000000020004" pitchFamily="2" charset="0"/>
                <a:cs typeface="Helvetica Neue" panose="02000503000000020004" pitchFamily="2" charset="0"/>
              </a:rPr>
              <a:t>The lumbar support is emphasized along with a thicker seat for added comfort</a:t>
            </a:r>
          </a:p>
          <a:p>
            <a:pPr marL="685800" indent="-685800" algn="l">
              <a:buFont typeface="+mj-lt"/>
              <a:buAutoNum type="arabicPeriod"/>
              <a:defRPr>
                <a:solidFill>
                  <a:srgbClr val="000000"/>
                </a:solidFill>
                <a:latin typeface="Calibri Light"/>
                <a:ea typeface="Calibri Light"/>
                <a:cs typeface="Calibri Light"/>
                <a:sym typeface="Calibri Light"/>
              </a:defRPr>
            </a:pPr>
            <a:r>
              <a:rPr lang="en-HK" sz="2800" b="0" dirty="0">
                <a:latin typeface="Helvetica Neue" panose="02000503000000020004" pitchFamily="2" charset="0"/>
                <a:ea typeface="Helvetica Neue" panose="02000503000000020004" pitchFamily="2" charset="0"/>
                <a:cs typeface="Helvetica Neue" panose="02000503000000020004" pitchFamily="2" charset="0"/>
                <a:sym typeface="Calibri Light"/>
              </a:rPr>
              <a:t>Contract grade and suitable for residential and commercial settings</a:t>
            </a:r>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a:p>
            <a:pPr marL="25400" algn="l" fontAlgn="base"/>
            <a:endParaRPr lang="en-HK" sz="28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8"/>
          <p:cNvSpPr txBox="1"/>
          <p:nvPr/>
        </p:nvSpPr>
        <p:spPr>
          <a:xfrm>
            <a:off x="9736627" y="8418577"/>
            <a:ext cx="3319778" cy="364202"/>
          </a:xfrm>
          <a:prstGeom prst="rect">
            <a:avLst/>
          </a:prstGeom>
        </p:spPr>
        <p:txBody>
          <a:bodyPr vert="horz" wrap="square" lIns="0" tIns="25400" rIns="0" bIns="0" rtlCol="0">
            <a:spAutoFit/>
          </a:bodyPr>
          <a:lstStyle/>
          <a:p>
            <a:pPr marL="25400">
              <a:spcBef>
                <a:spcPts val="200"/>
              </a:spcBef>
            </a:pP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Technical</a:t>
            </a:r>
            <a:r>
              <a:rPr sz="2200" spc="-8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 </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Specifications</a:t>
            </a:r>
            <a:endParaRPr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bject 9"/>
          <p:cNvSpPr txBox="1"/>
          <p:nvPr/>
        </p:nvSpPr>
        <p:spPr>
          <a:xfrm>
            <a:off x="9736627" y="9009888"/>
            <a:ext cx="3069590" cy="765659"/>
          </a:xfrm>
          <a:prstGeom prst="rect">
            <a:avLst/>
          </a:prstGeom>
        </p:spPr>
        <p:txBody>
          <a:bodyPr vert="horz" wrap="square" lIns="0" tIns="27940" rIns="0" bIns="0" rtlCol="0">
            <a:spAutoFit/>
          </a:bodyPr>
          <a:lstStyle/>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LEGS</a:t>
            </a:r>
          </a:p>
          <a:p>
            <a:pPr algn="l">
              <a:lnSpc>
                <a:spcPts val="3000"/>
              </a:lnSpc>
            </a:pPr>
            <a:r>
              <a:rPr lang="en-HK" sz="2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SEATS</a:t>
            </a:r>
          </a:p>
        </p:txBody>
      </p:sp>
      <p:sp>
        <p:nvSpPr>
          <p:cNvPr id="11" name="object 11"/>
          <p:cNvSpPr txBox="1"/>
          <p:nvPr/>
        </p:nvSpPr>
        <p:spPr>
          <a:xfrm>
            <a:off x="9736627" y="11734801"/>
            <a:ext cx="1845310" cy="364202"/>
          </a:xfrm>
          <a:prstGeom prst="rect">
            <a:avLst/>
          </a:prstGeom>
        </p:spPr>
        <p:txBody>
          <a:bodyPr vert="horz" wrap="square" lIns="0" tIns="25400" rIns="0" bIns="0" rtlCol="0">
            <a:spAutoFit/>
          </a:bodyPr>
          <a:lstStyle/>
          <a:p>
            <a:pPr marL="25400">
              <a:spcBef>
                <a:spcPts val="200"/>
              </a:spcBef>
            </a:pPr>
            <a:r>
              <a:rPr sz="2200" spc="3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e</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rt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1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f</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spc="4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cat</a:t>
            </a:r>
            <a:r>
              <a:rPr sz="2200" spc="-5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i</a:t>
            </a:r>
            <a:r>
              <a:rPr sz="220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o</a:t>
            </a:r>
            <a:r>
              <a:rPr sz="2200" spc="-60" dirty="0">
                <a:solidFill>
                  <a:srgbClr val="262626"/>
                </a:solidFill>
                <a:latin typeface="Helvetica Neue" panose="02000503000000020004" pitchFamily="2" charset="0"/>
                <a:ea typeface="Helvetica Neue" panose="02000503000000020004" pitchFamily="2" charset="0"/>
                <a:cs typeface="Helvetica Neue" panose="02000503000000020004" pitchFamily="2" charset="0"/>
              </a:rPr>
              <a:t>ns</a:t>
            </a:r>
            <a:endParaRPr sz="2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bject 13"/>
          <p:cNvSpPr/>
          <p:nvPr/>
        </p:nvSpPr>
        <p:spPr>
          <a:xfrm flipV="1">
            <a:off x="609599" y="1388899"/>
            <a:ext cx="5544458" cy="158514"/>
          </a:xfrm>
          <a:custGeom>
            <a:avLst/>
            <a:gdLst/>
            <a:ahLst/>
            <a:cxnLst/>
            <a:rect l="l" t="t" r="r" b="b"/>
            <a:pathLst>
              <a:path w="1828800">
                <a:moveTo>
                  <a:pt x="0" y="0"/>
                </a:moveTo>
                <a:lnTo>
                  <a:pt x="1828800" y="1"/>
                </a:lnTo>
              </a:path>
            </a:pathLst>
          </a:custGeom>
          <a:ln w="3175">
            <a:solidFill>
              <a:srgbClr val="000000"/>
            </a:solidFill>
          </a:ln>
        </p:spPr>
        <p:txBody>
          <a:bodyPr wrap="square" lIns="0" tIns="0" rIns="0" bIns="0" rtlCol="0"/>
          <a:lstStyle/>
          <a:p>
            <a:endParaRPr sz="6000"/>
          </a:p>
        </p:txBody>
      </p:sp>
      <p:sp>
        <p:nvSpPr>
          <p:cNvPr id="14" name="object 14"/>
          <p:cNvSpPr/>
          <p:nvPr/>
        </p:nvSpPr>
        <p:spPr>
          <a:xfrm>
            <a:off x="9579146" y="8875758"/>
            <a:ext cx="13971268" cy="0"/>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5" name="object 15"/>
          <p:cNvSpPr/>
          <p:nvPr/>
        </p:nvSpPr>
        <p:spPr>
          <a:xfrm flipV="1">
            <a:off x="9579147" y="12099003"/>
            <a:ext cx="3936830" cy="92482"/>
          </a:xfrm>
          <a:custGeom>
            <a:avLst/>
            <a:gdLst/>
            <a:ahLst/>
            <a:cxnLst/>
            <a:rect l="l" t="t" r="r" b="b"/>
            <a:pathLst>
              <a:path w="6985634">
                <a:moveTo>
                  <a:pt x="0" y="0"/>
                </a:moveTo>
                <a:lnTo>
                  <a:pt x="6985484" y="1"/>
                </a:lnTo>
              </a:path>
            </a:pathLst>
          </a:custGeom>
          <a:ln w="6350">
            <a:solidFill>
              <a:srgbClr val="E3DCD3"/>
            </a:solidFill>
          </a:ln>
        </p:spPr>
        <p:txBody>
          <a:bodyPr wrap="square" lIns="0" tIns="0" rIns="0" bIns="0" rtlCol="0"/>
          <a:lstStyle/>
          <a:p>
            <a:endParaRPr sz="6000"/>
          </a:p>
        </p:txBody>
      </p:sp>
      <p:sp>
        <p:nvSpPr>
          <p:cNvPr id="19" name="object 7">
            <a:extLst>
              <a:ext uri="{FF2B5EF4-FFF2-40B4-BE49-F238E27FC236}">
                <a16:creationId xmlns:a16="http://schemas.microsoft.com/office/drawing/2014/main" id="{26DCE5BD-81F6-9140-9DF3-5BF85EE03F8E}"/>
              </a:ext>
            </a:extLst>
          </p:cNvPr>
          <p:cNvSpPr txBox="1"/>
          <p:nvPr/>
        </p:nvSpPr>
        <p:spPr>
          <a:xfrm>
            <a:off x="609598" y="1062454"/>
            <a:ext cx="6163984" cy="456535"/>
          </a:xfrm>
          <a:prstGeom prst="rect">
            <a:avLst/>
          </a:prstGeom>
        </p:spPr>
        <p:txBody>
          <a:bodyPr vert="horz" wrap="square" lIns="0" tIns="25400" rIns="0" bIns="0" rtlCol="0">
            <a:spAutoFit/>
          </a:bodyPr>
          <a:lstStyle/>
          <a:p>
            <a:pPr marL="25400">
              <a:spcBef>
                <a:spcPts val="200"/>
              </a:spcBef>
            </a:pPr>
            <a:r>
              <a:rPr sz="2800" spc="-10" dirty="0">
                <a:latin typeface="Arial"/>
                <a:cs typeface="Arial"/>
              </a:rPr>
              <a:t>Steelcase</a:t>
            </a:r>
            <a:r>
              <a:rPr sz="2800" spc="-50" dirty="0">
                <a:latin typeface="Arial"/>
                <a:cs typeface="Arial"/>
              </a:rPr>
              <a:t> </a:t>
            </a:r>
            <a:r>
              <a:rPr lang="en-HK" sz="2800" dirty="0">
                <a:latin typeface="Arial"/>
                <a:cs typeface="Arial"/>
              </a:rPr>
              <a:t>x </a:t>
            </a:r>
            <a:r>
              <a:rPr lang="en-HK" sz="2800" dirty="0" err="1">
                <a:latin typeface="Arial"/>
                <a:cs typeface="Arial"/>
              </a:rPr>
              <a:t>m.a.d.</a:t>
            </a:r>
            <a:r>
              <a:rPr lang="zh-TW" altLang="en-US" sz="2800" dirty="0">
                <a:latin typeface="Arial"/>
                <a:cs typeface="Arial"/>
              </a:rPr>
              <a:t> </a:t>
            </a:r>
            <a:r>
              <a:rPr lang="en-US" altLang="zh-TW" sz="2800" dirty="0">
                <a:latin typeface="Arial"/>
                <a:cs typeface="Arial"/>
              </a:rPr>
              <a:t>furniture design</a:t>
            </a:r>
            <a:endParaRPr sz="2800" dirty="0">
              <a:latin typeface="Arial"/>
              <a:cs typeface="Arial"/>
            </a:endParaRPr>
          </a:p>
        </p:txBody>
      </p:sp>
      <p:sp>
        <p:nvSpPr>
          <p:cNvPr id="18" name="Rectangle 10">
            <a:extLst>
              <a:ext uri="{FF2B5EF4-FFF2-40B4-BE49-F238E27FC236}">
                <a16:creationId xmlns:a16="http://schemas.microsoft.com/office/drawing/2014/main" id="{4DECA860-D13E-2A43-8034-53C879C90B16}"/>
              </a:ext>
            </a:extLst>
          </p:cNvPr>
          <p:cNvSpPr txBox="1"/>
          <p:nvPr/>
        </p:nvSpPr>
        <p:spPr>
          <a:xfrm>
            <a:off x="13237729" y="8957566"/>
            <a:ext cx="11630638" cy="769441"/>
          </a:xfrm>
          <a:prstGeom prst="rect">
            <a:avLst/>
          </a:prstGeom>
          <a:ln w="12700">
            <a:miter lim="400000"/>
          </a:ln>
          <a:extLst>
            <a:ext uri="{C572A759-6A51-4108-AA02-DFA0A04FC94B}">
              <ma14:wrappingTextBoxFlag xmlns:ma14="http://schemas.microsoft.com/office/mac/drawingml/2011/main" xmlns="" val="1"/>
            </a:ext>
          </a:extLst>
        </p:spPr>
        <p:txBody>
          <a:bodyPr wrap="square" lIns="91438" rIns="91438">
            <a:spAutoFit/>
          </a:bodyPr>
          <a:lstStyle/>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Light metal tube legs</a:t>
            </a:r>
          </a:p>
          <a:p>
            <a:pPr algn="l">
              <a:defRPr>
                <a:solidFill>
                  <a:srgbClr val="000000"/>
                </a:solidFill>
                <a:latin typeface="Calibri Light"/>
                <a:ea typeface="Calibri Light"/>
                <a:cs typeface="Calibri Light"/>
                <a:sym typeface="Calibri Light"/>
              </a:defRPr>
            </a:pPr>
            <a:r>
              <a:rPr lang="en-HK" sz="2200" dirty="0">
                <a:latin typeface="Helvetica Neue" panose="02000503000000020004" pitchFamily="2" charset="0"/>
                <a:ea typeface="Helvetica Neue" panose="02000503000000020004" pitchFamily="2" charset="0"/>
                <a:cs typeface="Helvetica Neue" panose="02000503000000020004" pitchFamily="2" charset="0"/>
              </a:rPr>
              <a:t>Moulded form seats, bolster cushion attached</a:t>
            </a:r>
          </a:p>
        </p:txBody>
      </p:sp>
      <p:pic>
        <p:nvPicPr>
          <p:cNvPr id="6" name="Picture 5" descr="A picture containing text, piano, seat&#10;&#10;Description automatically generated">
            <a:extLst>
              <a:ext uri="{FF2B5EF4-FFF2-40B4-BE49-F238E27FC236}">
                <a16:creationId xmlns:a16="http://schemas.microsoft.com/office/drawing/2014/main" id="{4BC5AC44-B6B2-BF43-A017-416BA3FDBB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56605" y="10063220"/>
            <a:ext cx="7019402" cy="3343160"/>
          </a:xfrm>
          <a:prstGeom prst="rect">
            <a:avLst/>
          </a:prstGeom>
        </p:spPr>
      </p:pic>
      <p:pic>
        <p:nvPicPr>
          <p:cNvPr id="4" name="Picture 3" descr="A picture containing furniture, seat, indoor, floor&#10;&#10;Description automatically generated">
            <a:extLst>
              <a:ext uri="{FF2B5EF4-FFF2-40B4-BE49-F238E27FC236}">
                <a16:creationId xmlns:a16="http://schemas.microsoft.com/office/drawing/2014/main" id="{DFA37163-073D-1740-AD1C-E66CC1A82D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56405" y="776683"/>
            <a:ext cx="10283398" cy="7488534"/>
          </a:xfrm>
          <a:prstGeom prst="rect">
            <a:avLst/>
          </a:prstGeom>
        </p:spPr>
      </p:pic>
      <p:sp>
        <p:nvSpPr>
          <p:cNvPr id="16" name="object 16">
            <a:extLst>
              <a:ext uri="{FF2B5EF4-FFF2-40B4-BE49-F238E27FC236}">
                <a16:creationId xmlns:a16="http://schemas.microsoft.com/office/drawing/2014/main" id="{A542315B-EEE6-4F1A-99A8-699E2239B95B}"/>
              </a:ext>
            </a:extLst>
          </p:cNvPr>
          <p:cNvSpPr txBox="1"/>
          <p:nvPr/>
        </p:nvSpPr>
        <p:spPr>
          <a:xfrm>
            <a:off x="9736624" y="12280392"/>
            <a:ext cx="3779352" cy="456535"/>
          </a:xfrm>
          <a:prstGeom prst="rect">
            <a:avLst/>
          </a:prstGeom>
        </p:spPr>
        <p:txBody>
          <a:bodyPr vert="horz" wrap="square" lIns="0" tIns="25400" rIns="0" bIns="0" rtlCol="0">
            <a:spAutoFit/>
          </a:bodyPr>
          <a:lstStyle/>
          <a:p>
            <a:pPr marL="25400" algn="l">
              <a:spcBef>
                <a:spcPts val="200"/>
              </a:spcBef>
            </a:pPr>
            <a:r>
              <a:rPr lang="en-US" sz="2800" b="0" spc="-10" dirty="0">
                <a:latin typeface="Arial"/>
                <a:cs typeface="Arial"/>
              </a:rPr>
              <a:t>BIFMA, GB</a:t>
            </a:r>
            <a:endParaRPr sz="2800" b="0" dirty="0">
              <a:latin typeface="Arial"/>
              <a:cs typeface="Arial"/>
            </a:endParaRPr>
          </a:p>
        </p:txBody>
      </p:sp>
      <p:pic>
        <p:nvPicPr>
          <p:cNvPr id="17" name="Picture 16">
            <a:extLst>
              <a:ext uri="{FF2B5EF4-FFF2-40B4-BE49-F238E27FC236}">
                <a16:creationId xmlns:a16="http://schemas.microsoft.com/office/drawing/2014/main" id="{BFB3F1AF-8898-4F26-B152-A31F209CE4B6}"/>
              </a:ext>
            </a:extLst>
          </p:cNvPr>
          <p:cNvPicPr>
            <a:picLocks noChangeAspect="1"/>
          </p:cNvPicPr>
          <p:nvPr/>
        </p:nvPicPr>
        <p:blipFill>
          <a:blip r:embed="rId5"/>
          <a:stretch>
            <a:fillRect/>
          </a:stretch>
        </p:blipFill>
        <p:spPr>
          <a:xfrm>
            <a:off x="9736624" y="3958958"/>
            <a:ext cx="3048000" cy="4152900"/>
          </a:xfrm>
          <a:prstGeom prst="rect">
            <a:avLst/>
          </a:prstGeom>
        </p:spPr>
      </p:pic>
    </p:spTree>
    <p:extLst>
      <p:ext uri="{BB962C8B-B14F-4D97-AF65-F5344CB8AC3E}">
        <p14:creationId xmlns:p14="http://schemas.microsoft.com/office/powerpoint/2010/main" val="1740700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cf69d8b197726e370e08c136baf.previews.dropboxusercontent.com/p/thumb/AAmV5ToDHobxXwyLktgAfOVdfgTLcqV_j7JN5bW3Zw-jY9bGrbtbGOUcQ05nHYEl5rJaRnsmFpzigP2Bu4V_rn-XB-ffHMSvDsv681by69CGN5_bhef7Re2qFqWtGugsVTCe0rl9VJNUH6UzSuTCl7kL64AzuPwzPt8ulY77h4rLesWwG7Yaxa8p6FBWuWGfx4pUti4N05QBdIqs00w0wgmu9VurAvyPVL-YV69ZUspukaJODySFx0gDhVUXjchcAuI43P3z-rD1Yl5cAhgytlPaQaZLcVO83tFTdKFk6SUQyYCiCwvrrcuMHKm4_x8ZyqsAleiEJ0IwBnelCQSKEnsSbnHL21DZI9jjsq4mpkJ8itxf7xS-orli7vt1cf0LpAavnpZdk6YLrMwkz9yK5Cyo/p.jpeg?fv_content=true&amp;size_mode=5">
            <a:extLst>
              <a:ext uri="{FF2B5EF4-FFF2-40B4-BE49-F238E27FC236}">
                <a16:creationId xmlns:a16="http://schemas.microsoft.com/office/drawing/2014/main" id="{C94637E0-11CB-400C-8036-18BF89D5CC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3" t="19619" b="12000"/>
          <a:stretch/>
        </p:blipFill>
        <p:spPr bwMode="auto">
          <a:xfrm>
            <a:off x="3174773" y="2168434"/>
            <a:ext cx="18034454" cy="937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7683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s://scontent-yyz1-1.cdninstagram.com/vp/a90084f77e028913a486a0f7b9b168c9/5E43A76A/t51.2885-15/e35/s1080x1080/71213816_195645544768247_2110104781243819072_n.jpg?_nc_ht=scontent-yyz1-1.cdninstagram.com&amp;_nc_cat=111">
            <a:extLst>
              <a:ext uri="{FF2B5EF4-FFF2-40B4-BE49-F238E27FC236}">
                <a16:creationId xmlns:a16="http://schemas.microsoft.com/office/drawing/2014/main" id="{626115F9-BD43-4EAC-9B3D-3870EB1A35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15518"/>
          <a:stretch/>
        </p:blipFill>
        <p:spPr bwMode="auto">
          <a:xfrm>
            <a:off x="3678281" y="1779104"/>
            <a:ext cx="15288987" cy="1015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27837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indow, floor, indoor, living&#10;&#10;Description automatically generated">
            <a:extLst>
              <a:ext uri="{FF2B5EF4-FFF2-40B4-BE49-F238E27FC236}">
                <a16:creationId xmlns:a16="http://schemas.microsoft.com/office/drawing/2014/main" id="{87BAE27E-A2AB-4CB3-B988-B1A3D717AD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626" y="1427711"/>
            <a:ext cx="16292748" cy="10860578"/>
          </a:xfrm>
          <a:prstGeom prst="rect">
            <a:avLst/>
          </a:prstGeom>
        </p:spPr>
      </p:pic>
    </p:spTree>
    <p:extLst>
      <p:ext uri="{BB962C8B-B14F-4D97-AF65-F5344CB8AC3E}">
        <p14:creationId xmlns:p14="http://schemas.microsoft.com/office/powerpoint/2010/main" val="257948151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wine bottles on it&#10;&#10;Description automatically generated with low confidence">
            <a:extLst>
              <a:ext uri="{FF2B5EF4-FFF2-40B4-BE49-F238E27FC236}">
                <a16:creationId xmlns:a16="http://schemas.microsoft.com/office/drawing/2014/main" id="{7F4B7CD0-2B88-414D-84E7-D60FC01EFF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0160" y="1676400"/>
            <a:ext cx="7554051" cy="11033760"/>
          </a:xfrm>
          <a:prstGeom prst="rect">
            <a:avLst/>
          </a:prstGeom>
        </p:spPr>
      </p:pic>
      <p:pic>
        <p:nvPicPr>
          <p:cNvPr id="7" name="Picture 6" descr="A picture containing floor, chair, indoor, room&#10;&#10;Description automatically generated">
            <a:extLst>
              <a:ext uri="{FF2B5EF4-FFF2-40B4-BE49-F238E27FC236}">
                <a16:creationId xmlns:a16="http://schemas.microsoft.com/office/drawing/2014/main" id="{C64A7826-63D7-4FD4-85DB-B5EA6741C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8189" y="1676400"/>
            <a:ext cx="7356276" cy="11033760"/>
          </a:xfrm>
          <a:prstGeom prst="rect">
            <a:avLst/>
          </a:prstGeom>
        </p:spPr>
      </p:pic>
    </p:spTree>
    <p:extLst>
      <p:ext uri="{BB962C8B-B14F-4D97-AF65-F5344CB8AC3E}">
        <p14:creationId xmlns:p14="http://schemas.microsoft.com/office/powerpoint/2010/main" val="330768116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room, living&#10;&#10;Description automatically generated">
            <a:extLst>
              <a:ext uri="{FF2B5EF4-FFF2-40B4-BE49-F238E27FC236}">
                <a16:creationId xmlns:a16="http://schemas.microsoft.com/office/drawing/2014/main" id="{CEC4E506-7AB1-4374-9B4D-A1295924F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660" y="1488440"/>
            <a:ext cx="16108680" cy="10739120"/>
          </a:xfrm>
          <a:prstGeom prst="rect">
            <a:avLst/>
          </a:prstGeom>
        </p:spPr>
      </p:pic>
    </p:spTree>
    <p:extLst>
      <p:ext uri="{BB962C8B-B14F-4D97-AF65-F5344CB8AC3E}">
        <p14:creationId xmlns:p14="http://schemas.microsoft.com/office/powerpoint/2010/main" val="247183610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325"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339" name="Title 3"/>
          <p:cNvSpPr txBox="1">
            <a:spLocks noGrp="1"/>
          </p:cNvSpPr>
          <p:nvPr>
            <p:ph type="title"/>
          </p:nvPr>
        </p:nvSpPr>
        <p:spPr>
          <a:xfrm>
            <a:off x="902306" y="1557550"/>
            <a:ext cx="21560825" cy="1061519"/>
          </a:xfrm>
          <a:prstGeom prst="rect">
            <a:avLst/>
          </a:prstGeom>
        </p:spPr>
        <p:txBody>
          <a:bodyPr/>
          <a:lstStyle>
            <a:lvl1pPr>
              <a:defRPr>
                <a:solidFill>
                  <a:srgbClr val="000000"/>
                </a:solidFill>
              </a:defRPr>
            </a:lvl1pPr>
          </a:lstStyle>
          <a:p>
            <a:r>
              <a:rPr lang="en-US" dirty="0"/>
              <a:t>Wood &amp; Paint</a:t>
            </a:r>
            <a:endParaRPr dirty="0"/>
          </a:p>
        </p:txBody>
      </p:sp>
      <p:pic>
        <p:nvPicPr>
          <p:cNvPr id="18" name="MAD Natural Ash.jpg" descr="MAD Natural Ash.jpg">
            <a:extLst>
              <a:ext uri="{FF2B5EF4-FFF2-40B4-BE49-F238E27FC236}">
                <a16:creationId xmlns:a16="http://schemas.microsoft.com/office/drawing/2014/main" id="{9A6458E8-9FD4-4FAC-82E2-D5F1F41E1530}"/>
              </a:ext>
            </a:extLst>
          </p:cNvPr>
          <p:cNvPicPr>
            <a:picLocks noChangeAspect="1"/>
          </p:cNvPicPr>
          <p:nvPr/>
        </p:nvPicPr>
        <p:blipFill>
          <a:blip r:embed="rId2"/>
          <a:stretch>
            <a:fillRect/>
          </a:stretch>
        </p:blipFill>
        <p:spPr>
          <a:xfrm rot="5400000" flipH="1">
            <a:off x="4908860" y="8445126"/>
            <a:ext cx="2614410" cy="2956371"/>
          </a:xfrm>
          <a:prstGeom prst="rect">
            <a:avLst/>
          </a:prstGeom>
          <a:ln w="12700">
            <a:miter lim="400000"/>
          </a:ln>
        </p:spPr>
      </p:pic>
      <p:pic>
        <p:nvPicPr>
          <p:cNvPr id="19" name="MAD Black Ash.jpg" descr="MAD Black Ash.jpg">
            <a:extLst>
              <a:ext uri="{FF2B5EF4-FFF2-40B4-BE49-F238E27FC236}">
                <a16:creationId xmlns:a16="http://schemas.microsoft.com/office/drawing/2014/main" id="{86D9351C-5375-41E4-91E5-CA78618D147E}"/>
              </a:ext>
            </a:extLst>
          </p:cNvPr>
          <p:cNvPicPr>
            <a:picLocks noChangeAspect="1"/>
          </p:cNvPicPr>
          <p:nvPr/>
        </p:nvPicPr>
        <p:blipFill>
          <a:blip r:embed="rId3"/>
          <a:stretch>
            <a:fillRect/>
          </a:stretch>
        </p:blipFill>
        <p:spPr>
          <a:xfrm>
            <a:off x="1207105" y="8591072"/>
            <a:ext cx="3178349" cy="2687924"/>
          </a:xfrm>
          <a:prstGeom prst="rect">
            <a:avLst/>
          </a:prstGeom>
          <a:ln w="12700">
            <a:miter lim="400000"/>
          </a:ln>
        </p:spPr>
      </p:pic>
      <p:sp>
        <p:nvSpPr>
          <p:cNvPr id="20" name="Wood Shell">
            <a:extLst>
              <a:ext uri="{FF2B5EF4-FFF2-40B4-BE49-F238E27FC236}">
                <a16:creationId xmlns:a16="http://schemas.microsoft.com/office/drawing/2014/main" id="{D96E93CB-0DAC-4F7A-B9FE-49E0323FD6B9}"/>
              </a:ext>
            </a:extLst>
          </p:cNvPr>
          <p:cNvSpPr txBox="1"/>
          <p:nvPr/>
        </p:nvSpPr>
        <p:spPr>
          <a:xfrm>
            <a:off x="1408420" y="7892569"/>
            <a:ext cx="1173398"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rPr dirty="0"/>
              <a:t>Wood</a:t>
            </a:r>
          </a:p>
        </p:txBody>
      </p:sp>
      <p:sp>
        <p:nvSpPr>
          <p:cNvPr id="21" name="Natural Ash">
            <a:extLst>
              <a:ext uri="{FF2B5EF4-FFF2-40B4-BE49-F238E27FC236}">
                <a16:creationId xmlns:a16="http://schemas.microsoft.com/office/drawing/2014/main" id="{50279594-40FD-4D29-BF08-A80183EEB57B}"/>
              </a:ext>
            </a:extLst>
          </p:cNvPr>
          <p:cNvSpPr txBox="1"/>
          <p:nvPr/>
        </p:nvSpPr>
        <p:spPr>
          <a:xfrm>
            <a:off x="5101469" y="11420658"/>
            <a:ext cx="2019682"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Natural Ash</a:t>
            </a:r>
          </a:p>
        </p:txBody>
      </p:sp>
      <p:sp>
        <p:nvSpPr>
          <p:cNvPr id="22" name="Black Ash">
            <a:extLst>
              <a:ext uri="{FF2B5EF4-FFF2-40B4-BE49-F238E27FC236}">
                <a16:creationId xmlns:a16="http://schemas.microsoft.com/office/drawing/2014/main" id="{D5D172E7-CC69-42A7-97B2-5C142B3E0907}"/>
              </a:ext>
            </a:extLst>
          </p:cNvPr>
          <p:cNvSpPr txBox="1"/>
          <p:nvPr/>
        </p:nvSpPr>
        <p:spPr>
          <a:xfrm>
            <a:off x="1408420" y="11336146"/>
            <a:ext cx="1758697"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Black Ash</a:t>
            </a:r>
          </a:p>
        </p:txBody>
      </p:sp>
      <p:pic>
        <p:nvPicPr>
          <p:cNvPr id="23" name="MAD White Metal.jpg" descr="MAD White Metal.jpg">
            <a:extLst>
              <a:ext uri="{FF2B5EF4-FFF2-40B4-BE49-F238E27FC236}">
                <a16:creationId xmlns:a16="http://schemas.microsoft.com/office/drawing/2014/main" id="{20A5DE39-F1AA-4F2D-AB0D-1EC8ED0C3E81}"/>
              </a:ext>
            </a:extLst>
          </p:cNvPr>
          <p:cNvPicPr>
            <a:picLocks noChangeAspect="1"/>
          </p:cNvPicPr>
          <p:nvPr/>
        </p:nvPicPr>
        <p:blipFill>
          <a:blip r:embed="rId4"/>
          <a:stretch>
            <a:fillRect/>
          </a:stretch>
        </p:blipFill>
        <p:spPr>
          <a:xfrm>
            <a:off x="1207105" y="3836863"/>
            <a:ext cx="2956372" cy="2831095"/>
          </a:xfrm>
          <a:prstGeom prst="rect">
            <a:avLst/>
          </a:prstGeom>
          <a:ln w="12700">
            <a:miter lim="400000"/>
          </a:ln>
        </p:spPr>
      </p:pic>
      <p:pic>
        <p:nvPicPr>
          <p:cNvPr id="24" name="MAD Black Metal.jpg" descr="MAD Black Metal.jpg">
            <a:extLst>
              <a:ext uri="{FF2B5EF4-FFF2-40B4-BE49-F238E27FC236}">
                <a16:creationId xmlns:a16="http://schemas.microsoft.com/office/drawing/2014/main" id="{6572B6DC-92E1-42CE-BE6D-5EC66C6E40CC}"/>
              </a:ext>
            </a:extLst>
          </p:cNvPr>
          <p:cNvPicPr>
            <a:picLocks noChangeAspect="1"/>
          </p:cNvPicPr>
          <p:nvPr/>
        </p:nvPicPr>
        <p:blipFill>
          <a:blip r:embed="rId5"/>
          <a:stretch>
            <a:fillRect/>
          </a:stretch>
        </p:blipFill>
        <p:spPr>
          <a:xfrm>
            <a:off x="4799605" y="3836863"/>
            <a:ext cx="2956373" cy="2831094"/>
          </a:xfrm>
          <a:prstGeom prst="rect">
            <a:avLst/>
          </a:prstGeom>
          <a:ln w="12700">
            <a:miter lim="400000"/>
          </a:ln>
        </p:spPr>
      </p:pic>
      <p:sp>
        <p:nvSpPr>
          <p:cNvPr id="25" name="Paint I Base">
            <a:extLst>
              <a:ext uri="{FF2B5EF4-FFF2-40B4-BE49-F238E27FC236}">
                <a16:creationId xmlns:a16="http://schemas.microsoft.com/office/drawing/2014/main" id="{DC4B6B0B-1995-4908-A84B-2C44878D997B}"/>
              </a:ext>
            </a:extLst>
          </p:cNvPr>
          <p:cNvSpPr txBox="1"/>
          <p:nvPr/>
        </p:nvSpPr>
        <p:spPr>
          <a:xfrm>
            <a:off x="1339792" y="3232337"/>
            <a:ext cx="2279905"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Paint I Base</a:t>
            </a:r>
          </a:p>
        </p:txBody>
      </p:sp>
      <p:sp>
        <p:nvSpPr>
          <p:cNvPr id="26" name="White">
            <a:extLst>
              <a:ext uri="{FF2B5EF4-FFF2-40B4-BE49-F238E27FC236}">
                <a16:creationId xmlns:a16="http://schemas.microsoft.com/office/drawing/2014/main" id="{8C0F4FCF-68D3-4BE4-9F47-C06C915E829F}"/>
              </a:ext>
            </a:extLst>
          </p:cNvPr>
          <p:cNvSpPr txBox="1"/>
          <p:nvPr/>
        </p:nvSpPr>
        <p:spPr>
          <a:xfrm>
            <a:off x="1339792" y="6834546"/>
            <a:ext cx="1045465"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White</a:t>
            </a:r>
          </a:p>
        </p:txBody>
      </p:sp>
      <p:sp>
        <p:nvSpPr>
          <p:cNvPr id="27" name="Black">
            <a:extLst>
              <a:ext uri="{FF2B5EF4-FFF2-40B4-BE49-F238E27FC236}">
                <a16:creationId xmlns:a16="http://schemas.microsoft.com/office/drawing/2014/main" id="{E47AD29E-1738-4089-9C86-39C9DBA82C49}"/>
              </a:ext>
            </a:extLst>
          </p:cNvPr>
          <p:cNvSpPr txBox="1"/>
          <p:nvPr/>
        </p:nvSpPr>
        <p:spPr>
          <a:xfrm>
            <a:off x="4946592" y="6834546"/>
            <a:ext cx="1024891"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Black</a:t>
            </a:r>
          </a:p>
        </p:txBody>
      </p:sp>
      <p:pic>
        <p:nvPicPr>
          <p:cNvPr id="5124" name="Picture 4" descr="https://uca8973dceee411cba8eb9a939c0.previews.dropboxusercontent.com/p/thumb/AAcnYJ_lbog4jhiMxHsnCNmsKA1USDj0eeB9aj97_QDcgBbRjlPgc3_WX4-NZUW7-9EQ1-Lqi-Y3uLgegfE5QM5CHjDLdJjqoW60--cNI0uFiVQk7IBEb5AyqqOotrqgEFbgIqWwDDSBn9LI4hCZ63i-AZaaaKyYEB7gk8UxO8okXZRrkeZ3c2pUvdSIO9SyZy4y0kF0ugVkT8L_OGZOtt_a4I40bLojnt2yCvHRJFyWDes9YZGaT5ro338OKFGy69kYzPiMemvri7S-hnTe8EwRmYYSKH5dIfmnYSfJlVtBy-64UWdBpbvoi28seKWDUbjaSS8cNVPxcR7WmuoatJAyEzTCJAgUP5bsB7rHPHBmL5t3-4G_LjqeABkuGZWxTx3fXx8LtvzK6KIOx-Y1Quha/p.jpeg?fv_content=true&amp;size_mode=5">
            <a:extLst>
              <a:ext uri="{FF2B5EF4-FFF2-40B4-BE49-F238E27FC236}">
                <a16:creationId xmlns:a16="http://schemas.microsoft.com/office/drawing/2014/main" id="{1256A6BA-EBD6-4E0D-8EC7-7A15E7669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2239" y="3531886"/>
            <a:ext cx="6297370" cy="83520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uc9ae9de953069bb468b5d954a84.previews.dropboxusercontent.com/p/thumb/AAdbYK2FHXzmLXDTv_RzYQLUIo4pcUb-_WRekCsCyp7rMhEjXPJCz7OmFSpyXIpmpH37RYBP8A2xrM3FTX_uQfQIQf6xQQMsBFCYJnLDgVIPlGFsSmf5CZe-sf4iLV81epR7H4vGjEJGOD2CIpn4CSRYNbw3jk11j0es2Gb6ifEh9Ox6S-yMFCTgaQB7Trr0afBGZKnWT0KjXs5mrD7JsE6KAWkMsl4OvYFShn--qGZlZOnFDJ4Kutg3pkJ5oWRyFeARHTHu8aQycW2dFAuiO-vBW0RyxfYpBsqwk370M_4IwoATK0hEO7_32tbZDXV_MJtylMcajHgXyYrkv43HkJon8-BWFKm8MFvsfoRLKTvI1J1OtoU2E5RV5pm1WITEygl9OxkM7Tv-zhP6HmWeAW7knynThk37_1XkjHylqHMhMv41JsDFt7hJnHBsMSi3U9gSR-0rq0kDEmPHZHkI1HFxNB-JCJnS6UPwJmd01ibi6ldOUQtgFYGiB1oPjaOyRrk0_IaFmQKEbucb6Zg9AgGDV7QaszKopFY6DO1jFRogscWifUiKABmPqROzMRs_wAQ/p.jpeg?fv_content=true&amp;size_mode=5">
            <a:extLst>
              <a:ext uri="{FF2B5EF4-FFF2-40B4-BE49-F238E27FC236}">
                <a16:creationId xmlns:a16="http://schemas.microsoft.com/office/drawing/2014/main" id="{8317FB53-86D2-4A92-AB50-E86528EE93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84829" y="5455714"/>
            <a:ext cx="6678166" cy="6428181"/>
          </a:xfrm>
          <a:prstGeom prst="rect">
            <a:avLst/>
          </a:prstGeom>
          <a:noFill/>
          <a:extLst>
            <a:ext uri="{909E8E84-426E-40DD-AFC4-6F175D3DCCD1}">
              <a14:hiddenFill xmlns:a14="http://schemas.microsoft.com/office/drawing/2010/main">
                <a:solidFill>
                  <a:srgbClr val="FFFFFF"/>
                </a:solidFill>
              </a14:hiddenFill>
            </a:ext>
          </a:extLst>
        </p:spPr>
      </p:pic>
      <p:sp>
        <p:nvSpPr>
          <p:cNvPr id="32" name="Pinot Red">
            <a:extLst>
              <a:ext uri="{FF2B5EF4-FFF2-40B4-BE49-F238E27FC236}">
                <a16:creationId xmlns:a16="http://schemas.microsoft.com/office/drawing/2014/main" id="{0E5448C8-545B-4EA7-8B43-1C33150481DD}"/>
              </a:ext>
            </a:extLst>
          </p:cNvPr>
          <p:cNvSpPr txBox="1"/>
          <p:nvPr/>
        </p:nvSpPr>
        <p:spPr>
          <a:xfrm>
            <a:off x="1312293" y="12602306"/>
            <a:ext cx="1052692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 Refer to material matrix for all available finishes configurations</a:t>
            </a:r>
            <a:endParaRPr dirty="0"/>
          </a:p>
        </p:txBody>
      </p:sp>
      <p:sp>
        <p:nvSpPr>
          <p:cNvPr id="34" name="Pinot Red">
            <a:extLst>
              <a:ext uri="{FF2B5EF4-FFF2-40B4-BE49-F238E27FC236}">
                <a16:creationId xmlns:a16="http://schemas.microsoft.com/office/drawing/2014/main" id="{CCDB89C4-BCA4-4A26-BD49-F5A91A782C18}"/>
              </a:ext>
            </a:extLst>
          </p:cNvPr>
          <p:cNvSpPr txBox="1"/>
          <p:nvPr/>
        </p:nvSpPr>
        <p:spPr>
          <a:xfrm>
            <a:off x="17003104" y="11961587"/>
            <a:ext cx="6841617"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sz="2400" dirty="0"/>
              <a:t>Delta Café Table in in Natural Ash and Black frame </a:t>
            </a:r>
            <a:endParaRPr sz="2400" dirty="0"/>
          </a:p>
        </p:txBody>
      </p:sp>
      <p:sp>
        <p:nvSpPr>
          <p:cNvPr id="28" name="Pinot Red">
            <a:extLst>
              <a:ext uri="{FF2B5EF4-FFF2-40B4-BE49-F238E27FC236}">
                <a16:creationId xmlns:a16="http://schemas.microsoft.com/office/drawing/2014/main" id="{E6069C08-1FBA-4F1B-82BD-76339B7EE030}"/>
              </a:ext>
            </a:extLst>
          </p:cNvPr>
          <p:cNvSpPr txBox="1"/>
          <p:nvPr/>
        </p:nvSpPr>
        <p:spPr>
          <a:xfrm>
            <a:off x="9796684" y="11961588"/>
            <a:ext cx="5961568"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sz="2400" dirty="0"/>
              <a:t>Transit Chair in Natural Ash and White frame</a:t>
            </a:r>
          </a:p>
        </p:txBody>
      </p:sp>
    </p:spTree>
    <p:extLst>
      <p:ext uri="{BB962C8B-B14F-4D97-AF65-F5344CB8AC3E}">
        <p14:creationId xmlns:p14="http://schemas.microsoft.com/office/powerpoint/2010/main" val="32486975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325"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339" name="Title 3"/>
          <p:cNvSpPr txBox="1">
            <a:spLocks noGrp="1"/>
          </p:cNvSpPr>
          <p:nvPr>
            <p:ph type="title"/>
          </p:nvPr>
        </p:nvSpPr>
        <p:spPr>
          <a:xfrm>
            <a:off x="902306" y="1557550"/>
            <a:ext cx="21560825" cy="1061519"/>
          </a:xfrm>
          <a:prstGeom prst="rect">
            <a:avLst/>
          </a:prstGeom>
        </p:spPr>
        <p:txBody>
          <a:bodyPr/>
          <a:lstStyle>
            <a:lvl1pPr>
              <a:defRPr>
                <a:solidFill>
                  <a:srgbClr val="000000"/>
                </a:solidFill>
              </a:defRPr>
            </a:lvl1pPr>
          </a:lstStyle>
          <a:p>
            <a:r>
              <a:rPr lang="en-US" dirty="0"/>
              <a:t>Textiles</a:t>
            </a:r>
            <a:endParaRPr dirty="0"/>
          </a:p>
        </p:txBody>
      </p:sp>
      <p:pic>
        <p:nvPicPr>
          <p:cNvPr id="3074" name="Picture 2" descr="https://uc5e546d6f3364ade4edeb73bfa5.previews.dropboxusercontent.com/p/thumb/AAf72Rfv8xzY3ss_gzfelYtUdJvCE71ZIjAJqVHmRnDZC7-3rz3quYoE5dY16GIhIpgpX9mU4V5fYUxhb4WtvGIxp_R4ITjfH8bt4674kZDQ886e5BEydRB8h_mVf9uancLBYpZAm42uNMQ9o7KHYqanARID8kjbJqCGvY8qFLcxxHFNJj3y3NE89FwT35BtVjD2ZVgNGYnjgoqNIKsd9SUHedxp2Q5ZbYAkEN1Ay9RJ-rDPw6R2MJFZgCCGYjcHZ12nXsONvLZddG0FvQXv1HvD6-pzqGylj3JHVlUB9gwBERQX-Je9RriqqxtkORSpG8OK2F_neeIXJjh5FtvUPUnct3dAzma-q-v2WUNebOodR5knw9Sp79AfW-LorR-u7WhmcC87UbopE9sLAa0OBKCalxf7avgX8-cxyxS6APlmMUhcHeprusvtH2u-RTR3l-PDrCp3I_09ZJOLFM3zuh3vny0inyV2YtuW5quJoTDHC4TlIbkRYZEmhpZrmyDHX1XxRuMqOdGz9-vBAg9bDIQxsvh9JsZMk0elXqg7XWBPFby1rZBD47u554PgbI39NrQ/p.jpeg?fv_content=true&amp;size_mode=5">
            <a:extLst>
              <a:ext uri="{FF2B5EF4-FFF2-40B4-BE49-F238E27FC236}">
                <a16:creationId xmlns:a16="http://schemas.microsoft.com/office/drawing/2014/main" id="{899A7B3B-43DC-4545-B254-50BECAE272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19" t="24803" r="5093"/>
          <a:stretch/>
        </p:blipFill>
        <p:spPr bwMode="auto">
          <a:xfrm>
            <a:off x="14272769" y="7681564"/>
            <a:ext cx="7771590" cy="4509862"/>
          </a:xfrm>
          <a:prstGeom prst="rect">
            <a:avLst/>
          </a:prstGeom>
          <a:noFill/>
          <a:extLst>
            <a:ext uri="{909E8E84-426E-40DD-AFC4-6F175D3DCCD1}">
              <a14:hiddenFill xmlns:a14="http://schemas.microsoft.com/office/drawing/2010/main">
                <a:solidFill>
                  <a:srgbClr val="FFFFFF"/>
                </a:solidFill>
              </a14:hiddenFill>
            </a:ext>
          </a:extLst>
        </p:spPr>
      </p:pic>
      <p:sp>
        <p:nvSpPr>
          <p:cNvPr id="44" name="Pinot Red">
            <a:extLst>
              <a:ext uri="{FF2B5EF4-FFF2-40B4-BE49-F238E27FC236}">
                <a16:creationId xmlns:a16="http://schemas.microsoft.com/office/drawing/2014/main" id="{1A4407B6-59A1-466F-8E9A-3E9D4EE88617}"/>
              </a:ext>
            </a:extLst>
          </p:cNvPr>
          <p:cNvSpPr txBox="1"/>
          <p:nvPr/>
        </p:nvSpPr>
        <p:spPr>
          <a:xfrm>
            <a:off x="9154459" y="12879975"/>
            <a:ext cx="5990422"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sz="2400" dirty="0"/>
              <a:t>Circa Lounge in Smoked Grey &amp; Light Green</a:t>
            </a:r>
            <a:endParaRPr sz="2400" dirty="0"/>
          </a:p>
        </p:txBody>
      </p:sp>
      <p:pic>
        <p:nvPicPr>
          <p:cNvPr id="9" name="Picture 8">
            <a:extLst>
              <a:ext uri="{FF2B5EF4-FFF2-40B4-BE49-F238E27FC236}">
                <a16:creationId xmlns:a16="http://schemas.microsoft.com/office/drawing/2014/main" id="{919276D6-51D4-4E66-AF76-AA1585C2F827}"/>
              </a:ext>
            </a:extLst>
          </p:cNvPr>
          <p:cNvPicPr>
            <a:picLocks noChangeAspect="1"/>
          </p:cNvPicPr>
          <p:nvPr/>
        </p:nvPicPr>
        <p:blipFill>
          <a:blip r:embed="rId3"/>
          <a:stretch>
            <a:fillRect/>
          </a:stretch>
        </p:blipFill>
        <p:spPr>
          <a:xfrm>
            <a:off x="742897" y="3055950"/>
            <a:ext cx="11525443" cy="8478038"/>
          </a:xfrm>
          <a:prstGeom prst="rect">
            <a:avLst/>
          </a:prstGeom>
        </p:spPr>
      </p:pic>
      <p:pic>
        <p:nvPicPr>
          <p:cNvPr id="11" name="Picture 10">
            <a:extLst>
              <a:ext uri="{FF2B5EF4-FFF2-40B4-BE49-F238E27FC236}">
                <a16:creationId xmlns:a16="http://schemas.microsoft.com/office/drawing/2014/main" id="{BE557EB8-1A2B-4362-BB7F-1E4453FAE0AD}"/>
              </a:ext>
            </a:extLst>
          </p:cNvPr>
          <p:cNvPicPr>
            <a:picLocks noChangeAspect="1"/>
          </p:cNvPicPr>
          <p:nvPr/>
        </p:nvPicPr>
        <p:blipFill rotWithShape="1">
          <a:blip r:embed="rId4"/>
          <a:srcRect r="2863"/>
          <a:stretch/>
        </p:blipFill>
        <p:spPr>
          <a:xfrm>
            <a:off x="12584239" y="3055949"/>
            <a:ext cx="11525441" cy="4340486"/>
          </a:xfrm>
          <a:prstGeom prst="rect">
            <a:avLst/>
          </a:prstGeom>
        </p:spPr>
      </p:pic>
    </p:spTree>
    <p:extLst>
      <p:ext uri="{BB962C8B-B14F-4D97-AF65-F5344CB8AC3E}">
        <p14:creationId xmlns:p14="http://schemas.microsoft.com/office/powerpoint/2010/main" val="28452195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3"/>
          <p:cNvSpPr txBox="1">
            <a:spLocks noGrp="1"/>
          </p:cNvSpPr>
          <p:nvPr>
            <p:ph type="title"/>
          </p:nvPr>
        </p:nvSpPr>
        <p:spPr>
          <a:xfrm>
            <a:off x="978506" y="1404746"/>
            <a:ext cx="21560825" cy="1061519"/>
          </a:xfrm>
          <a:prstGeom prst="rect">
            <a:avLst/>
          </a:prstGeom>
        </p:spPr>
        <p:txBody>
          <a:bodyPr/>
          <a:lstStyle/>
          <a:p>
            <a:r>
              <a:rPr dirty="0"/>
              <a:t>Leather</a:t>
            </a:r>
          </a:p>
        </p:txBody>
      </p:sp>
      <p:sp>
        <p:nvSpPr>
          <p:cNvPr id="303"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304"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306" name="Black"/>
          <p:cNvSpPr txBox="1"/>
          <p:nvPr/>
        </p:nvSpPr>
        <p:spPr>
          <a:xfrm>
            <a:off x="9819495" y="7439996"/>
            <a:ext cx="1024891"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dirty="0"/>
              <a:t>Black</a:t>
            </a:r>
          </a:p>
        </p:txBody>
      </p:sp>
      <p:sp>
        <p:nvSpPr>
          <p:cNvPr id="307" name="Chestnut"/>
          <p:cNvSpPr txBox="1"/>
          <p:nvPr/>
        </p:nvSpPr>
        <p:spPr>
          <a:xfrm>
            <a:off x="13337395" y="7439996"/>
            <a:ext cx="1602868"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Chestnut</a:t>
            </a:r>
          </a:p>
        </p:txBody>
      </p:sp>
      <p:sp>
        <p:nvSpPr>
          <p:cNvPr id="310" name="Tan"/>
          <p:cNvSpPr txBox="1"/>
          <p:nvPr/>
        </p:nvSpPr>
        <p:spPr>
          <a:xfrm>
            <a:off x="20435680" y="7592641"/>
            <a:ext cx="1020700" cy="54775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algn="l">
              <a:defRPr b="0">
                <a:latin typeface="Helvetica Neue Light"/>
                <a:ea typeface="Helvetica Neue Light"/>
                <a:cs typeface="Helvetica Neue Light"/>
                <a:sym typeface="Helvetica Neue Light"/>
              </a:defRPr>
            </a:pPr>
            <a:r>
              <a:t>Tan </a:t>
            </a:r>
          </a:p>
        </p:txBody>
      </p:sp>
      <p:pic>
        <p:nvPicPr>
          <p:cNvPr id="312" name="MAD Black Top.jpg" descr="MAD Black Top.jpg"/>
          <p:cNvPicPr>
            <a:picLocks noChangeAspect="1"/>
          </p:cNvPicPr>
          <p:nvPr/>
        </p:nvPicPr>
        <p:blipFill rotWithShape="1">
          <a:blip r:embed="rId2"/>
          <a:srcRect l="6912" t="3462" r="2942" b="5442"/>
          <a:stretch/>
        </p:blipFill>
        <p:spPr>
          <a:xfrm>
            <a:off x="10005359" y="4187986"/>
            <a:ext cx="3072742" cy="3105137"/>
          </a:xfrm>
          <a:prstGeom prst="rect">
            <a:avLst/>
          </a:prstGeom>
          <a:ln w="12700">
            <a:miter lim="400000"/>
          </a:ln>
        </p:spPr>
      </p:pic>
      <p:pic>
        <p:nvPicPr>
          <p:cNvPr id="313" name="MAD Chestnut Top Leather.jpg" descr="MAD Chestnut Top Leather.jpg"/>
          <p:cNvPicPr>
            <a:picLocks noChangeAspect="1"/>
          </p:cNvPicPr>
          <p:nvPr/>
        </p:nvPicPr>
        <p:blipFill rotWithShape="1">
          <a:blip r:embed="rId3"/>
          <a:srcRect l="3456" t="4409" r="6399" b="5840"/>
          <a:stretch/>
        </p:blipFill>
        <p:spPr>
          <a:xfrm>
            <a:off x="13491148" y="4187986"/>
            <a:ext cx="3072742" cy="3059286"/>
          </a:xfrm>
          <a:prstGeom prst="rect">
            <a:avLst/>
          </a:prstGeom>
          <a:ln w="12700">
            <a:miter lim="400000"/>
          </a:ln>
        </p:spPr>
      </p:pic>
      <p:pic>
        <p:nvPicPr>
          <p:cNvPr id="314" name="MAD Cognac Top Leather.jpg" descr="MAD Cognac Top Leather.jpg"/>
          <p:cNvPicPr>
            <a:picLocks noChangeAspect="1"/>
          </p:cNvPicPr>
          <p:nvPr/>
        </p:nvPicPr>
        <p:blipFill>
          <a:blip r:embed="rId4"/>
          <a:stretch>
            <a:fillRect/>
          </a:stretch>
        </p:blipFill>
        <p:spPr>
          <a:xfrm>
            <a:off x="16976937" y="4187988"/>
            <a:ext cx="3200400" cy="3059286"/>
          </a:xfrm>
          <a:prstGeom prst="rect">
            <a:avLst/>
          </a:prstGeom>
          <a:ln w="12700">
            <a:miter lim="400000"/>
          </a:ln>
        </p:spPr>
      </p:pic>
      <p:pic>
        <p:nvPicPr>
          <p:cNvPr id="318" name="MAD Tan Top Leather.jpg" descr="MAD Tan Top Leather.jpg"/>
          <p:cNvPicPr>
            <a:picLocks noChangeAspect="1"/>
          </p:cNvPicPr>
          <p:nvPr/>
        </p:nvPicPr>
        <p:blipFill>
          <a:blip r:embed="rId5"/>
          <a:stretch>
            <a:fillRect/>
          </a:stretch>
        </p:blipFill>
        <p:spPr>
          <a:xfrm>
            <a:off x="20573329" y="4046874"/>
            <a:ext cx="3341514" cy="3341514"/>
          </a:xfrm>
          <a:prstGeom prst="rect">
            <a:avLst/>
          </a:prstGeom>
          <a:ln w="12700">
            <a:miter lim="400000"/>
          </a:ln>
        </p:spPr>
      </p:pic>
      <p:sp>
        <p:nvSpPr>
          <p:cNvPr id="319" name="Cognac"/>
          <p:cNvSpPr txBox="1"/>
          <p:nvPr/>
        </p:nvSpPr>
        <p:spPr>
          <a:xfrm>
            <a:off x="16994996" y="7439996"/>
            <a:ext cx="1406272"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Cognac</a:t>
            </a:r>
          </a:p>
        </p:txBody>
      </p:sp>
      <p:sp>
        <p:nvSpPr>
          <p:cNvPr id="15" name="Black">
            <a:extLst>
              <a:ext uri="{FF2B5EF4-FFF2-40B4-BE49-F238E27FC236}">
                <a16:creationId xmlns:a16="http://schemas.microsoft.com/office/drawing/2014/main" id="{3381E184-D38B-460E-BAD1-489B872E5763}"/>
              </a:ext>
            </a:extLst>
          </p:cNvPr>
          <p:cNvSpPr txBox="1"/>
          <p:nvPr/>
        </p:nvSpPr>
        <p:spPr>
          <a:xfrm>
            <a:off x="9754557" y="12192784"/>
            <a:ext cx="1024891"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Black</a:t>
            </a:r>
          </a:p>
        </p:txBody>
      </p:sp>
      <p:pic>
        <p:nvPicPr>
          <p:cNvPr id="16" name="MAD Black Top.jpg" descr="MAD Black Top.jpg">
            <a:extLst>
              <a:ext uri="{FF2B5EF4-FFF2-40B4-BE49-F238E27FC236}">
                <a16:creationId xmlns:a16="http://schemas.microsoft.com/office/drawing/2014/main" id="{6681D342-2627-4CF6-9FE7-532BC94F9E24}"/>
              </a:ext>
            </a:extLst>
          </p:cNvPr>
          <p:cNvPicPr>
            <a:picLocks noChangeAspect="1"/>
          </p:cNvPicPr>
          <p:nvPr/>
        </p:nvPicPr>
        <p:blipFill>
          <a:blip r:embed="rId2"/>
          <a:stretch>
            <a:fillRect/>
          </a:stretch>
        </p:blipFill>
        <p:spPr>
          <a:xfrm>
            <a:off x="9754557" y="8888580"/>
            <a:ext cx="3200400" cy="3200400"/>
          </a:xfrm>
          <a:prstGeom prst="rect">
            <a:avLst/>
          </a:prstGeom>
          <a:ln w="12700">
            <a:miter lim="400000"/>
          </a:ln>
        </p:spPr>
      </p:pic>
      <p:pic>
        <p:nvPicPr>
          <p:cNvPr id="17" name="MAD Cognac Top Leather.jpg" descr="MAD Cognac Top Leather.jpg">
            <a:extLst>
              <a:ext uri="{FF2B5EF4-FFF2-40B4-BE49-F238E27FC236}">
                <a16:creationId xmlns:a16="http://schemas.microsoft.com/office/drawing/2014/main" id="{37B1F759-D6E6-480C-8A85-8479741ADAE0}"/>
              </a:ext>
            </a:extLst>
          </p:cNvPr>
          <p:cNvPicPr>
            <a:picLocks noChangeAspect="1"/>
          </p:cNvPicPr>
          <p:nvPr/>
        </p:nvPicPr>
        <p:blipFill rotWithShape="1">
          <a:blip r:embed="rId4"/>
          <a:srcRect t="4409" r="3989"/>
          <a:stretch/>
        </p:blipFill>
        <p:spPr>
          <a:xfrm>
            <a:off x="13491148" y="8944671"/>
            <a:ext cx="3072742" cy="3059288"/>
          </a:xfrm>
          <a:prstGeom prst="rect">
            <a:avLst/>
          </a:prstGeom>
          <a:ln w="12700">
            <a:miter lim="400000"/>
          </a:ln>
        </p:spPr>
      </p:pic>
      <p:sp>
        <p:nvSpPr>
          <p:cNvPr id="18" name="Cognac">
            <a:extLst>
              <a:ext uri="{FF2B5EF4-FFF2-40B4-BE49-F238E27FC236}">
                <a16:creationId xmlns:a16="http://schemas.microsoft.com/office/drawing/2014/main" id="{0BC1576D-811D-422F-B42F-193C5E0D6677}"/>
              </a:ext>
            </a:extLst>
          </p:cNvPr>
          <p:cNvSpPr txBox="1"/>
          <p:nvPr/>
        </p:nvSpPr>
        <p:spPr>
          <a:xfrm>
            <a:off x="13306119" y="12192784"/>
            <a:ext cx="1406272" cy="5477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t>Cognac</a:t>
            </a:r>
          </a:p>
        </p:txBody>
      </p:sp>
      <p:sp>
        <p:nvSpPr>
          <p:cNvPr id="19" name="Wood Shell">
            <a:extLst>
              <a:ext uri="{FF2B5EF4-FFF2-40B4-BE49-F238E27FC236}">
                <a16:creationId xmlns:a16="http://schemas.microsoft.com/office/drawing/2014/main" id="{B531936C-4BB7-4057-921F-62D090FE7A87}"/>
              </a:ext>
            </a:extLst>
          </p:cNvPr>
          <p:cNvSpPr txBox="1"/>
          <p:nvPr/>
        </p:nvSpPr>
        <p:spPr>
          <a:xfrm>
            <a:off x="9795906" y="8324324"/>
            <a:ext cx="2131994"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rPr lang="en-US" dirty="0"/>
              <a:t>PU Leather</a:t>
            </a:r>
            <a:endParaRPr dirty="0"/>
          </a:p>
        </p:txBody>
      </p:sp>
      <p:sp>
        <p:nvSpPr>
          <p:cNvPr id="20" name="Wood Shell">
            <a:extLst>
              <a:ext uri="{FF2B5EF4-FFF2-40B4-BE49-F238E27FC236}">
                <a16:creationId xmlns:a16="http://schemas.microsoft.com/office/drawing/2014/main" id="{D308BC1C-B985-4B47-8004-798827FA26A0}"/>
              </a:ext>
            </a:extLst>
          </p:cNvPr>
          <p:cNvSpPr txBox="1"/>
          <p:nvPr/>
        </p:nvSpPr>
        <p:spPr>
          <a:xfrm>
            <a:off x="9819495" y="3516926"/>
            <a:ext cx="1490793"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rPr lang="en-US" dirty="0"/>
              <a:t>Leather</a:t>
            </a:r>
            <a:endParaRPr dirty="0"/>
          </a:p>
        </p:txBody>
      </p:sp>
      <p:sp>
        <p:nvSpPr>
          <p:cNvPr id="23" name="Pinot Red">
            <a:extLst>
              <a:ext uri="{FF2B5EF4-FFF2-40B4-BE49-F238E27FC236}">
                <a16:creationId xmlns:a16="http://schemas.microsoft.com/office/drawing/2014/main" id="{674D7943-E7F3-4D8C-9F75-9D99A5FAFA75}"/>
              </a:ext>
            </a:extLst>
          </p:cNvPr>
          <p:cNvSpPr txBox="1"/>
          <p:nvPr/>
        </p:nvSpPr>
        <p:spPr>
          <a:xfrm>
            <a:off x="1396929" y="12551680"/>
            <a:ext cx="1052692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 Refer to material matrix for all available finishes configurations</a:t>
            </a:r>
            <a:endParaRPr dirty="0"/>
          </a:p>
        </p:txBody>
      </p:sp>
      <p:sp>
        <p:nvSpPr>
          <p:cNvPr id="24" name="Pinot Red">
            <a:extLst>
              <a:ext uri="{FF2B5EF4-FFF2-40B4-BE49-F238E27FC236}">
                <a16:creationId xmlns:a16="http://schemas.microsoft.com/office/drawing/2014/main" id="{EC09E932-A80F-4413-A8B3-F52F1D37D2C6}"/>
              </a:ext>
            </a:extLst>
          </p:cNvPr>
          <p:cNvSpPr txBox="1"/>
          <p:nvPr/>
        </p:nvSpPr>
        <p:spPr>
          <a:xfrm>
            <a:off x="698162" y="11721831"/>
            <a:ext cx="7838684"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Sling Chair in Cognac Leather and Black frame</a:t>
            </a:r>
            <a:endParaRPr dirty="0"/>
          </a:p>
        </p:txBody>
      </p:sp>
      <p:pic>
        <p:nvPicPr>
          <p:cNvPr id="5122" name="Picture 2" descr="https://uc81e4bac65f148731555b741ba2.previews.dropboxusercontent.com/p/thumb/AAlRE6wTwunYQhFFqIXlRCdsDVyZ1b14ZsZvhsKI76FXd1SZuh1C1gEDhcL9GfK--M_ZLj-a8huGWB9A4I1ZvAhzq5yau1dECC1RRtdPNqT0uRiYwUsOIjhEH6Lmgzc1sOyviV07oc5xYdeHHO6tljvaFXMCPoTLmwzuG-9fsGaS6HzqpA3Tk0VZMLsZMBer0QSskA8nsQrbs3JJIuY--JdQ95raQ7Z9P4pj1RVL-D0FdAScsaCh73ckHG4UPqobJbbzEbUuoIh3RiShUu4uA40nJ-6ZHxmRFqeTTOsO0bkZsjv_imaadL7PjTJm1Qufit4VAVQFVyzlpgoyu7HD2h2XNz92c2IZPd_97wLDq5MXQyEkUqz_12_0r43Rqkv4KPJoPiQrmYzBzOCSLm6U1Fw-/p.jpeg?fv_content=true&amp;size_mode=5">
            <a:extLst>
              <a:ext uri="{FF2B5EF4-FFF2-40B4-BE49-F238E27FC236}">
                <a16:creationId xmlns:a16="http://schemas.microsoft.com/office/drawing/2014/main" id="{EA33A502-4998-4E85-9B17-948C1ADFDD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6929" y="3969020"/>
            <a:ext cx="7390456" cy="7390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Related image">
            <a:extLst>
              <a:ext uri="{FF2B5EF4-FFF2-40B4-BE49-F238E27FC236}">
                <a16:creationId xmlns:a16="http://schemas.microsoft.com/office/drawing/2014/main" id="{9FAB1303-9EDA-4B9D-A3F3-C4C3376783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841" r="12222"/>
          <a:stretch/>
        </p:blipFill>
        <p:spPr bwMode="auto">
          <a:xfrm>
            <a:off x="13899973" y="-1"/>
            <a:ext cx="10677832" cy="13716000"/>
          </a:xfrm>
          <a:prstGeom prst="rect">
            <a:avLst/>
          </a:prstGeom>
          <a:noFill/>
          <a:extLst>
            <a:ext uri="{909E8E84-426E-40DD-AFC4-6F175D3DCCD1}">
              <a14:hiddenFill xmlns:a14="http://schemas.microsoft.com/office/drawing/2010/main">
                <a:solidFill>
                  <a:srgbClr val="FFFFFF"/>
                </a:solidFill>
              </a14:hiddenFill>
            </a:ext>
          </a:extLst>
        </p:spPr>
      </p:pic>
      <p:sp>
        <p:nvSpPr>
          <p:cNvPr id="324"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325"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339" name="Title 3"/>
          <p:cNvSpPr txBox="1">
            <a:spLocks noGrp="1"/>
          </p:cNvSpPr>
          <p:nvPr>
            <p:ph type="title"/>
          </p:nvPr>
        </p:nvSpPr>
        <p:spPr>
          <a:xfrm>
            <a:off x="902306" y="1557550"/>
            <a:ext cx="21560825" cy="1061519"/>
          </a:xfrm>
          <a:prstGeom prst="rect">
            <a:avLst/>
          </a:prstGeom>
        </p:spPr>
        <p:txBody>
          <a:bodyPr/>
          <a:lstStyle>
            <a:lvl1pPr>
              <a:defRPr>
                <a:solidFill>
                  <a:srgbClr val="000000"/>
                </a:solidFill>
              </a:defRPr>
            </a:lvl1pPr>
          </a:lstStyle>
          <a:p>
            <a:r>
              <a:rPr lang="en-US" dirty="0"/>
              <a:t>Plastics</a:t>
            </a:r>
            <a:endParaRPr dirty="0"/>
          </a:p>
        </p:txBody>
      </p:sp>
      <p:pic>
        <p:nvPicPr>
          <p:cNvPr id="1026" name="Picture 2" descr="https://uc68a61a47281679c34ae5811e9f.previews.dropboxusercontent.com/p/thumb/AAeKY5f4WPnrvEk5oV3nI05x64MkPKss96z4-rrl1TL8imcVulXuPdoqgHAOaTwNPwk06IUK1n-xhk93y6s1jkLWa9cHHJiBa0vb4maE-BLiwI1yNJcco-h64OjDYvru34qP3eQeeneN4ogKOR4n_UbfvkstsB2tVAxQWx5JjRnvdiFZXGxUVs-kaHPkfJXQRAdqDNTmmO3wH-sx3MYbHbNmf5-C-8NRjnuyyBzaIFitRG91fG4LDr6FWnf1PrrjBi-6zaqZ7wKPpiJFwfvTPYjxSdgbJSpEXGLOJ24p85PfXQwmWKjUuijNrNeJY3lR84mgXjh6ob0gEYTNneij93lDDZS1nJ4EeGdNjITqbZTNeQ/p.jpeg?fv_content=true&amp;size_mode=5">
            <a:extLst>
              <a:ext uri="{FF2B5EF4-FFF2-40B4-BE49-F238E27FC236}">
                <a16:creationId xmlns:a16="http://schemas.microsoft.com/office/drawing/2014/main" id="{99F350CE-FB56-47E5-AB23-F2E69434BB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852" y="4320469"/>
            <a:ext cx="2658849" cy="2537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c7b7ea285019e0cbce659c642da.previews.dropboxusercontent.com/p/thumb/AAeTes5xl6GX67Nix2XdVU5pTB-YOL1r8RzE5lg6xajVCbEtw34Ogotg3v8Fw4VWslIqZFoERqpTQEq_Wl3nSH8oWNr1cAd-ha16g9ra1YuHjO480Ae3YrUPrX4FGsgDz2ViGQp4EdeTP4xSHhTvQymacSqaj80Hhmr8_dcUWK0pz1XczvoONMUpHB9NKdJrJeZAsB14zp_TgiWpVUS1ybT98ROBhiJZLM5KSfaOcLKK6h9gwMu7Dmlm0mtbaqTEk2NtfPEaClr8nsaZljVAc_hZERe4lPvVatqnquYVKkJ8hthmsIIdA3GHuZzajYVuAvtINXBGAG9cMzfZizH8eY1OxMyfK32CpLXzUrB-1kv0ug/p.jpeg?fv_content=true&amp;size_mode=5">
            <a:extLst>
              <a:ext uri="{FF2B5EF4-FFF2-40B4-BE49-F238E27FC236}">
                <a16:creationId xmlns:a16="http://schemas.microsoft.com/office/drawing/2014/main" id="{5D9A3FA2-9219-42DF-A727-B1F8057650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909" y="8365995"/>
            <a:ext cx="2658849" cy="25375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cf791948377064a81ab2fc312b1.previews.dropboxusercontent.com/p/thumb/AAchdQbaANlC3mkkh9b4cMPv180Jb8IySHeRjG0zxtxNhbKAMd5ETv3kL_CYg9-YJ3ddJmRr5WTA7ZhISq1EJcIdB0iA08EjucvgW787MQQ7tZ9w9QipR-EiHp4fNLZCIrxEiK6DRlkuCaMPY-WtJkDE7LLi9ALWtZE0CpDYbKYobLDoIL2oTPtIv_YDmbdKsC_PB8o4vlDQTbDeYIS5yo-AxffmU1JTY-omROSNxj8DQ-Kv5IeHXznH0VMu4pJP2h2NTWUozrWpaUJoypaKRxtaW3Af2x9CS2ns61gQ0t64JCT-29CdWUsS01_nbFQy86kglYEGwMM463BvINaSwX54-xUTjIt2rVeaGc8-h1ujkw/p.jpeg?fv_content=true&amp;size_mode=5">
            <a:extLst>
              <a:ext uri="{FF2B5EF4-FFF2-40B4-BE49-F238E27FC236}">
                <a16:creationId xmlns:a16="http://schemas.microsoft.com/office/drawing/2014/main" id="{012CBFA7-3FAB-4DCB-9F2B-82CD88C70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7938" y="8365938"/>
            <a:ext cx="2696988" cy="25375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c1d822d33207faf087a569a9e60.previews.dropboxusercontent.com/p/thumb/AAdJhaeTQMQE_w3PTrrxxcYIjmv4RnBn89d7F6QJQZx_5BDazLj5x6z--7w7Cqh5NpGYqbi0BnNZ6xhK2ilqhJ6vYSuf-6xH3TKqFSs4ONoD9SDOYsDyPZPQyQRVq8iDnF96v-_oifExHGWG90LiLBgq0Za3I0R1x-18_Y1-FKIQAm2H_9fqsuKdWSF2QG3PMWnISp_2Xxy4zRv36mjrN7T3bTOg6wyo1S-f-LthQfdPBFhL0REzMLJ9mqJIRznfDemwBkEue5VpvQzvjC9cEYqLQojo9zVrIBoffcMWPl_a_XwwYyx9sReww4MyMokGwKFPfRveA9Y0R9pgnDiG4eAfpMm_g1MGTVuuNvM2fnkYKQ/p.jpeg?fv_content=true&amp;size_mode=5">
            <a:extLst>
              <a:ext uri="{FF2B5EF4-FFF2-40B4-BE49-F238E27FC236}">
                <a16:creationId xmlns:a16="http://schemas.microsoft.com/office/drawing/2014/main" id="{D33D9E65-F5A2-4DFC-BB9D-EA6C58A8FF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1106" y="8365938"/>
            <a:ext cx="2696988" cy="2537588"/>
          </a:xfrm>
          <a:prstGeom prst="rect">
            <a:avLst/>
          </a:prstGeom>
          <a:noFill/>
          <a:extLst>
            <a:ext uri="{909E8E84-426E-40DD-AFC4-6F175D3DCCD1}">
              <a14:hiddenFill xmlns:a14="http://schemas.microsoft.com/office/drawing/2010/main">
                <a:solidFill>
                  <a:srgbClr val="FFFFFF"/>
                </a:solidFill>
              </a14:hiddenFill>
            </a:ext>
          </a:extLst>
        </p:spPr>
      </p:pic>
      <p:sp>
        <p:nvSpPr>
          <p:cNvPr id="35" name="Black Ash">
            <a:extLst>
              <a:ext uri="{FF2B5EF4-FFF2-40B4-BE49-F238E27FC236}">
                <a16:creationId xmlns:a16="http://schemas.microsoft.com/office/drawing/2014/main" id="{643A821E-D4F7-412D-A208-9968DF649CA1}"/>
              </a:ext>
            </a:extLst>
          </p:cNvPr>
          <p:cNvSpPr txBox="1"/>
          <p:nvPr/>
        </p:nvSpPr>
        <p:spPr>
          <a:xfrm>
            <a:off x="1282909" y="6967862"/>
            <a:ext cx="1017907"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Blush</a:t>
            </a:r>
            <a:endParaRPr dirty="0"/>
          </a:p>
        </p:txBody>
      </p:sp>
      <p:sp>
        <p:nvSpPr>
          <p:cNvPr id="41" name="Black Ash">
            <a:extLst>
              <a:ext uri="{FF2B5EF4-FFF2-40B4-BE49-F238E27FC236}">
                <a16:creationId xmlns:a16="http://schemas.microsoft.com/office/drawing/2014/main" id="{098B6A9E-2C57-468E-9B34-219C04E2F435}"/>
              </a:ext>
            </a:extLst>
          </p:cNvPr>
          <p:cNvSpPr txBox="1"/>
          <p:nvPr/>
        </p:nvSpPr>
        <p:spPr>
          <a:xfrm>
            <a:off x="4744354" y="6976114"/>
            <a:ext cx="1035540"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White</a:t>
            </a:r>
            <a:endParaRPr dirty="0"/>
          </a:p>
        </p:txBody>
      </p:sp>
      <p:sp>
        <p:nvSpPr>
          <p:cNvPr id="42" name="Black Ash">
            <a:extLst>
              <a:ext uri="{FF2B5EF4-FFF2-40B4-BE49-F238E27FC236}">
                <a16:creationId xmlns:a16="http://schemas.microsoft.com/office/drawing/2014/main" id="{8FD15B64-C86B-459C-B49D-7056C42E7CCB}"/>
              </a:ext>
            </a:extLst>
          </p:cNvPr>
          <p:cNvSpPr txBox="1"/>
          <p:nvPr/>
        </p:nvSpPr>
        <p:spPr>
          <a:xfrm>
            <a:off x="1365640" y="11011833"/>
            <a:ext cx="2896627"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Robin’s Egg Blue</a:t>
            </a:r>
            <a:endParaRPr dirty="0"/>
          </a:p>
        </p:txBody>
      </p:sp>
      <p:sp>
        <p:nvSpPr>
          <p:cNvPr id="43" name="Black Ash">
            <a:extLst>
              <a:ext uri="{FF2B5EF4-FFF2-40B4-BE49-F238E27FC236}">
                <a16:creationId xmlns:a16="http://schemas.microsoft.com/office/drawing/2014/main" id="{948D7EFE-D0A1-4822-83B6-56DFF9A67DF5}"/>
              </a:ext>
            </a:extLst>
          </p:cNvPr>
          <p:cNvSpPr txBox="1"/>
          <p:nvPr/>
        </p:nvSpPr>
        <p:spPr>
          <a:xfrm>
            <a:off x="4822038" y="11021640"/>
            <a:ext cx="2088713"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Sage Green</a:t>
            </a:r>
            <a:endParaRPr dirty="0"/>
          </a:p>
        </p:txBody>
      </p:sp>
      <p:sp>
        <p:nvSpPr>
          <p:cNvPr id="44" name="Black Ash">
            <a:extLst>
              <a:ext uri="{FF2B5EF4-FFF2-40B4-BE49-F238E27FC236}">
                <a16:creationId xmlns:a16="http://schemas.microsoft.com/office/drawing/2014/main" id="{A5DFD314-1782-41C2-85C0-E877F6ED39DD}"/>
              </a:ext>
            </a:extLst>
          </p:cNvPr>
          <p:cNvSpPr txBox="1"/>
          <p:nvPr/>
        </p:nvSpPr>
        <p:spPr>
          <a:xfrm>
            <a:off x="8171106" y="11011832"/>
            <a:ext cx="93455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Slate</a:t>
            </a:r>
            <a:endParaRPr dirty="0"/>
          </a:p>
        </p:txBody>
      </p:sp>
      <p:sp>
        <p:nvSpPr>
          <p:cNvPr id="45" name="Wood Shell">
            <a:extLst>
              <a:ext uri="{FF2B5EF4-FFF2-40B4-BE49-F238E27FC236}">
                <a16:creationId xmlns:a16="http://schemas.microsoft.com/office/drawing/2014/main" id="{110DB26F-5C58-4496-AAB4-7D78A2F70D49}"/>
              </a:ext>
            </a:extLst>
          </p:cNvPr>
          <p:cNvSpPr txBox="1"/>
          <p:nvPr/>
        </p:nvSpPr>
        <p:spPr>
          <a:xfrm>
            <a:off x="1285196" y="3552371"/>
            <a:ext cx="6177973"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rPr lang="en-US" dirty="0"/>
              <a:t>Molded Plastic (G53 Roto Stool)</a:t>
            </a:r>
            <a:endParaRPr dirty="0"/>
          </a:p>
        </p:txBody>
      </p:sp>
      <p:sp>
        <p:nvSpPr>
          <p:cNvPr id="47" name="Pinot Red">
            <a:extLst>
              <a:ext uri="{FF2B5EF4-FFF2-40B4-BE49-F238E27FC236}">
                <a16:creationId xmlns:a16="http://schemas.microsoft.com/office/drawing/2014/main" id="{A2EA2456-59DC-444F-8E7F-F7C4C5973FFB}"/>
              </a:ext>
            </a:extLst>
          </p:cNvPr>
          <p:cNvSpPr txBox="1"/>
          <p:nvPr/>
        </p:nvSpPr>
        <p:spPr>
          <a:xfrm>
            <a:off x="14333880" y="12833808"/>
            <a:ext cx="1811393"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Roto Stool</a:t>
            </a:r>
            <a:endParaRPr dirty="0"/>
          </a:p>
        </p:txBody>
      </p:sp>
      <p:pic>
        <p:nvPicPr>
          <p:cNvPr id="18" name="MAD White Metal.jpg" descr="MAD White Metal.jpg">
            <a:extLst>
              <a:ext uri="{FF2B5EF4-FFF2-40B4-BE49-F238E27FC236}">
                <a16:creationId xmlns:a16="http://schemas.microsoft.com/office/drawing/2014/main" id="{D39C5B00-0429-4A64-9878-378BAB4088E9}"/>
              </a:ext>
            </a:extLst>
          </p:cNvPr>
          <p:cNvPicPr>
            <a:picLocks noChangeAspect="1"/>
          </p:cNvPicPr>
          <p:nvPr/>
        </p:nvPicPr>
        <p:blipFill>
          <a:blip r:embed="rId7"/>
          <a:stretch>
            <a:fillRect/>
          </a:stretch>
        </p:blipFill>
        <p:spPr>
          <a:xfrm>
            <a:off x="4550027" y="4173686"/>
            <a:ext cx="2956372" cy="2831095"/>
          </a:xfrm>
          <a:prstGeom prst="rect">
            <a:avLst/>
          </a:prstGeom>
          <a:ln w="12700">
            <a:miter lim="400000"/>
          </a:ln>
        </p:spPr>
      </p:pic>
      <p:sp>
        <p:nvSpPr>
          <p:cNvPr id="19" name="Pinot Red">
            <a:extLst>
              <a:ext uri="{FF2B5EF4-FFF2-40B4-BE49-F238E27FC236}">
                <a16:creationId xmlns:a16="http://schemas.microsoft.com/office/drawing/2014/main" id="{744093AE-D1FA-4AFA-8606-6C0F88EE6B02}"/>
              </a:ext>
            </a:extLst>
          </p:cNvPr>
          <p:cNvSpPr txBox="1"/>
          <p:nvPr/>
        </p:nvSpPr>
        <p:spPr>
          <a:xfrm>
            <a:off x="1396929" y="12551680"/>
            <a:ext cx="9943428"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 Refer to material matrix – Note: Grey not in standard offer</a:t>
            </a:r>
            <a:endParaRPr dirty="0"/>
          </a:p>
        </p:txBody>
      </p:sp>
    </p:spTree>
    <p:extLst>
      <p:ext uri="{BB962C8B-B14F-4D97-AF65-F5344CB8AC3E}">
        <p14:creationId xmlns:p14="http://schemas.microsoft.com/office/powerpoint/2010/main" val="8664840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 Placeholder 4"/>
          <p:cNvSpPr/>
          <p:nvPr/>
        </p:nvSpPr>
        <p:spPr>
          <a:xfrm>
            <a:off x="10018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2438400">
              <a:defRPr sz="3400">
                <a:latin typeface="MetaOT"/>
                <a:ea typeface="MetaOT"/>
                <a:cs typeface="MetaOT"/>
                <a:sym typeface="MetaOT"/>
              </a:defRPr>
            </a:lvl1pPr>
          </a:lstStyle>
          <a:p>
            <a:r>
              <a:t>m.a.d design I A Steelcase Partner</a:t>
            </a:r>
          </a:p>
        </p:txBody>
      </p:sp>
      <p:sp>
        <p:nvSpPr>
          <p:cNvPr id="325" name="Text Placeholder 4"/>
          <p:cNvSpPr/>
          <p:nvPr/>
        </p:nvSpPr>
        <p:spPr>
          <a:xfrm>
            <a:off x="12584239" y="600063"/>
            <a:ext cx="11147831" cy="5206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2438400">
              <a:defRPr sz="3400">
                <a:latin typeface="MetaOT"/>
                <a:ea typeface="MetaOT"/>
                <a:cs typeface="MetaOT"/>
                <a:sym typeface="MetaOT"/>
              </a:defRPr>
            </a:lvl1pPr>
          </a:lstStyle>
          <a:p>
            <a:r>
              <a:t>Surface Material</a:t>
            </a:r>
          </a:p>
        </p:txBody>
      </p:sp>
      <p:sp>
        <p:nvSpPr>
          <p:cNvPr id="339" name="Title 3"/>
          <p:cNvSpPr txBox="1">
            <a:spLocks noGrp="1"/>
          </p:cNvSpPr>
          <p:nvPr>
            <p:ph type="title"/>
          </p:nvPr>
        </p:nvSpPr>
        <p:spPr>
          <a:xfrm>
            <a:off x="902306" y="1557550"/>
            <a:ext cx="21560825" cy="1061519"/>
          </a:xfrm>
          <a:prstGeom prst="rect">
            <a:avLst/>
          </a:prstGeom>
        </p:spPr>
        <p:txBody>
          <a:bodyPr/>
          <a:lstStyle>
            <a:lvl1pPr>
              <a:defRPr>
                <a:solidFill>
                  <a:srgbClr val="000000"/>
                </a:solidFill>
              </a:defRPr>
            </a:lvl1pPr>
          </a:lstStyle>
          <a:p>
            <a:r>
              <a:rPr lang="en-US" dirty="0"/>
              <a:t>Aluminum</a:t>
            </a:r>
            <a:endParaRPr dirty="0"/>
          </a:p>
        </p:txBody>
      </p:sp>
      <p:pic>
        <p:nvPicPr>
          <p:cNvPr id="1036" name="Picture 12" descr="https://ucbbc4d7f0a2d49541ab8fa74432.previews.dropboxusercontent.com/p/thumb/AAd5H3V15R9zO2XC-0rA28frEU8fMxOmAmkH22591VH2TpeRZQubpeUAVf6tjPJjmLtQXWP0CG-lgpuJIQBTss6uQOIfLFCBfIF3Dn9jUlTEaVeS7m-aK83QaT3tkYPuz0SBBDMVHv0Ci7L9jMO_XNgE7nZyJSEdQX1IN27uaBoPV8w-5WIhctdFNbcmwPdWOwDNk0_vUzS5VRhGbZFndeJE2ZNRwzPXPNtp3jJrEfxGN7hNz2_w8i9u-QmWYJ_7Y1jQUwEeh0eBjePtmLKUbZ7xIDMB051_roX7CB8LMb-atTqHQy41iZtVeQL1qx4eQod72s2WAO4ZSKj4je5pyl_PQysqus8jTNUtUgkimtn2nrfD_Imq4deulyMLLr4vMzaOUqI7Bphjgh-ttviSj8N8/p.jpeg?fv_content=true&amp;size_mode=5">
            <a:extLst>
              <a:ext uri="{FF2B5EF4-FFF2-40B4-BE49-F238E27FC236}">
                <a16:creationId xmlns:a16="http://schemas.microsoft.com/office/drawing/2014/main" id="{8A46DB24-C1F4-432C-8122-DF2B5CC6618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088" r="19239" b="8484"/>
          <a:stretch/>
        </p:blipFill>
        <p:spPr bwMode="auto">
          <a:xfrm>
            <a:off x="11033283" y="2619070"/>
            <a:ext cx="13350717" cy="80549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object, antenna, white, toilet&#10;&#10;Description generated with very high confidence">
            <a:extLst>
              <a:ext uri="{FF2B5EF4-FFF2-40B4-BE49-F238E27FC236}">
                <a16:creationId xmlns:a16="http://schemas.microsoft.com/office/drawing/2014/main" id="{04A32717-7512-4E0A-8199-1074B4F840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4" t="10662" r="11917" b="12635"/>
          <a:stretch/>
        </p:blipFill>
        <p:spPr>
          <a:xfrm>
            <a:off x="1798696" y="8136535"/>
            <a:ext cx="2696988" cy="2537528"/>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D0CB211A-66A1-44F0-9F1A-0DAC2355BB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425" r="29050" b="13941"/>
          <a:stretch/>
        </p:blipFill>
        <p:spPr>
          <a:xfrm>
            <a:off x="5227260" y="4181927"/>
            <a:ext cx="2700646" cy="2537530"/>
          </a:xfrm>
          <a:prstGeom prst="rect">
            <a:avLst/>
          </a:prstGeom>
        </p:spPr>
      </p:pic>
      <p:pic>
        <p:nvPicPr>
          <p:cNvPr id="20" name="Picture 19" descr="A close up of a black background&#10;&#10;Description generated with high confidence">
            <a:extLst>
              <a:ext uri="{FF2B5EF4-FFF2-40B4-BE49-F238E27FC236}">
                <a16:creationId xmlns:a16="http://schemas.microsoft.com/office/drawing/2014/main" id="{F92A609A-3F21-46A3-B425-6E7BF4C57C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573" t="17796" r="12933" b="13344"/>
          <a:stretch/>
        </p:blipFill>
        <p:spPr>
          <a:xfrm>
            <a:off x="1802353" y="4181929"/>
            <a:ext cx="2696988" cy="2537527"/>
          </a:xfrm>
          <a:prstGeom prst="rect">
            <a:avLst/>
          </a:prstGeom>
        </p:spPr>
      </p:pic>
      <p:sp>
        <p:nvSpPr>
          <p:cNvPr id="21" name="Wood Shell">
            <a:extLst>
              <a:ext uri="{FF2B5EF4-FFF2-40B4-BE49-F238E27FC236}">
                <a16:creationId xmlns:a16="http://schemas.microsoft.com/office/drawing/2014/main" id="{6C9C42EB-184F-4285-AB79-15179EA0BCD9}"/>
              </a:ext>
            </a:extLst>
          </p:cNvPr>
          <p:cNvSpPr txBox="1"/>
          <p:nvPr/>
        </p:nvSpPr>
        <p:spPr>
          <a:xfrm>
            <a:off x="1867697" y="3469355"/>
            <a:ext cx="5982407"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stStyle>
          <a:p>
            <a:r>
              <a:rPr lang="en-US" dirty="0"/>
              <a:t>Metal (G48 Ally Chair and Table)</a:t>
            </a:r>
            <a:endParaRPr dirty="0"/>
          </a:p>
        </p:txBody>
      </p:sp>
      <p:sp>
        <p:nvSpPr>
          <p:cNvPr id="22" name="Black Ash">
            <a:extLst>
              <a:ext uri="{FF2B5EF4-FFF2-40B4-BE49-F238E27FC236}">
                <a16:creationId xmlns:a16="http://schemas.microsoft.com/office/drawing/2014/main" id="{C787C5EE-D6EC-4273-BDBF-6406F8C50E53}"/>
              </a:ext>
            </a:extLst>
          </p:cNvPr>
          <p:cNvSpPr txBox="1"/>
          <p:nvPr/>
        </p:nvSpPr>
        <p:spPr>
          <a:xfrm>
            <a:off x="1865410" y="6829318"/>
            <a:ext cx="1019510"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dirty="0"/>
              <a:t>Black</a:t>
            </a:r>
          </a:p>
        </p:txBody>
      </p:sp>
      <p:sp>
        <p:nvSpPr>
          <p:cNvPr id="23" name="Black Ash">
            <a:extLst>
              <a:ext uri="{FF2B5EF4-FFF2-40B4-BE49-F238E27FC236}">
                <a16:creationId xmlns:a16="http://schemas.microsoft.com/office/drawing/2014/main" id="{3F9ECB1A-F292-4730-9EE5-B874690B9E3A}"/>
              </a:ext>
            </a:extLst>
          </p:cNvPr>
          <p:cNvSpPr txBox="1"/>
          <p:nvPr/>
        </p:nvSpPr>
        <p:spPr>
          <a:xfrm>
            <a:off x="5326855" y="6837572"/>
            <a:ext cx="904094"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Grey</a:t>
            </a:r>
            <a:endParaRPr dirty="0"/>
          </a:p>
        </p:txBody>
      </p:sp>
      <p:sp>
        <p:nvSpPr>
          <p:cNvPr id="24" name="Black Ash">
            <a:extLst>
              <a:ext uri="{FF2B5EF4-FFF2-40B4-BE49-F238E27FC236}">
                <a16:creationId xmlns:a16="http://schemas.microsoft.com/office/drawing/2014/main" id="{D01CD545-71DC-41B1-9615-CDFDB3AE9847}"/>
              </a:ext>
            </a:extLst>
          </p:cNvPr>
          <p:cNvSpPr txBox="1"/>
          <p:nvPr/>
        </p:nvSpPr>
        <p:spPr>
          <a:xfrm>
            <a:off x="1863885" y="10792180"/>
            <a:ext cx="1035540"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White</a:t>
            </a:r>
            <a:endParaRPr dirty="0"/>
          </a:p>
        </p:txBody>
      </p:sp>
      <p:sp>
        <p:nvSpPr>
          <p:cNvPr id="26" name="Pinot Red">
            <a:extLst>
              <a:ext uri="{FF2B5EF4-FFF2-40B4-BE49-F238E27FC236}">
                <a16:creationId xmlns:a16="http://schemas.microsoft.com/office/drawing/2014/main" id="{EC545B45-A69C-461A-B31E-A31E7BCE8E0C}"/>
              </a:ext>
            </a:extLst>
          </p:cNvPr>
          <p:cNvSpPr txBox="1"/>
          <p:nvPr/>
        </p:nvSpPr>
        <p:spPr>
          <a:xfrm>
            <a:off x="1312293" y="12602306"/>
            <a:ext cx="1052692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 Refer to material matrix for all available finishes configurations</a:t>
            </a:r>
            <a:endParaRPr dirty="0"/>
          </a:p>
        </p:txBody>
      </p:sp>
      <p:sp>
        <p:nvSpPr>
          <p:cNvPr id="27" name="Pinot Red">
            <a:extLst>
              <a:ext uri="{FF2B5EF4-FFF2-40B4-BE49-F238E27FC236}">
                <a16:creationId xmlns:a16="http://schemas.microsoft.com/office/drawing/2014/main" id="{58B606B0-388C-4969-86CA-A505FD1AA3B4}"/>
              </a:ext>
            </a:extLst>
          </p:cNvPr>
          <p:cNvSpPr txBox="1"/>
          <p:nvPr/>
        </p:nvSpPr>
        <p:spPr>
          <a:xfrm>
            <a:off x="11033283" y="10722618"/>
            <a:ext cx="9858468" cy="148758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b="0">
                <a:latin typeface="Helvetica Neue Light"/>
                <a:ea typeface="Helvetica Neue Light"/>
                <a:cs typeface="Helvetica Neue Light"/>
                <a:sym typeface="Helvetica Neue Light"/>
              </a:defRPr>
            </a:lvl1pPr>
          </a:lstStyle>
          <a:p>
            <a:r>
              <a:rPr lang="en-US" dirty="0"/>
              <a:t>Ally Chair and Table</a:t>
            </a:r>
          </a:p>
          <a:p>
            <a:r>
              <a:rPr lang="en-US" dirty="0"/>
              <a:t>* Natural Ash seat options for Ally Chair with Black or White</a:t>
            </a:r>
          </a:p>
          <a:p>
            <a:r>
              <a:rPr lang="en-US" dirty="0"/>
              <a:t>*Table only in Black or Grey </a:t>
            </a:r>
            <a:endParaRPr dirty="0"/>
          </a:p>
        </p:txBody>
      </p:sp>
    </p:spTree>
    <p:extLst>
      <p:ext uri="{BB962C8B-B14F-4D97-AF65-F5344CB8AC3E}">
        <p14:creationId xmlns:p14="http://schemas.microsoft.com/office/powerpoint/2010/main" val="389089215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08092B8A5E49458D3D3CD39641EB60" ma:contentTypeVersion="4" ma:contentTypeDescription="Create a new document." ma:contentTypeScope="" ma:versionID="96c730a6967cea8fc371d57e81f09e5c">
  <xsd:schema xmlns:xsd="http://www.w3.org/2001/XMLSchema" xmlns:xs="http://www.w3.org/2001/XMLSchema" xmlns:p="http://schemas.microsoft.com/office/2006/metadata/properties" xmlns:ns2="c99a804e-8e95-4706-a329-78472fd5edd9" xmlns:ns3="1fccfddb-e55e-4b9a-a88f-0a8a474474bd" targetNamespace="http://schemas.microsoft.com/office/2006/metadata/properties" ma:root="true" ma:fieldsID="f8b33b3790c016dbbcd2b909071a4109" ns2:_="" ns3:_="">
    <xsd:import namespace="c99a804e-8e95-4706-a329-78472fd5edd9"/>
    <xsd:import namespace="1fccfddb-e55e-4b9a-a88f-0a8a474474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a804e-8e95-4706-a329-78472fd5ed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ccfddb-e55e-4b9a-a88f-0a8a474474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6269BE-9E7C-4AB5-B29E-3C255E9664DA}">
  <ds:schemaRefs>
    <ds:schemaRef ds:uri="http://schemas.microsoft.com/sharepoint/v3/contenttype/forms"/>
  </ds:schemaRefs>
</ds:datastoreItem>
</file>

<file path=customXml/itemProps2.xml><?xml version="1.0" encoding="utf-8"?>
<ds:datastoreItem xmlns:ds="http://schemas.openxmlformats.org/officeDocument/2006/customXml" ds:itemID="{FD84E005-810D-45BC-9C8D-F8044D2BF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9a804e-8e95-4706-a329-78472fd5edd9"/>
    <ds:schemaRef ds:uri="1fccfddb-e55e-4b9a-a88f-0a8a474474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F1D99E-4B36-4F02-8363-AA4FF73C4CB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fccfddb-e55e-4b9a-a88f-0a8a474474bd"/>
    <ds:schemaRef ds:uri="http://purl.org/dc/elements/1.1/"/>
    <ds:schemaRef ds:uri="http://schemas.microsoft.com/office/2006/metadata/properties"/>
    <ds:schemaRef ds:uri="c99a804e-8e95-4706-a329-78472fd5edd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16058</TotalTime>
  <Words>3184</Words>
  <Application>Microsoft Office PowerPoint</Application>
  <PresentationFormat>Custom</PresentationFormat>
  <Paragraphs>561</Paragraphs>
  <Slides>49</Slides>
  <Notes>35</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Arial</vt:lpstr>
      <vt:lpstr>Calibri</vt:lpstr>
      <vt:lpstr>Calibri Light</vt:lpstr>
      <vt:lpstr>DPBHDV+HelveticaNeue</vt:lpstr>
      <vt:lpstr>Helvetica</vt:lpstr>
      <vt:lpstr>Helvetica Light</vt:lpstr>
      <vt:lpstr>Helvetica Neue</vt:lpstr>
      <vt:lpstr>Helvetica Neue Light</vt:lpstr>
      <vt:lpstr>Helvetica Neue Medium</vt:lpstr>
      <vt:lpstr>MetaOT</vt:lpstr>
      <vt:lpstr>Symbol</vt:lpstr>
      <vt:lpstr>White</vt:lpstr>
      <vt:lpstr>PowerPoint Presentation</vt:lpstr>
      <vt:lpstr>Surface Material</vt:lpstr>
      <vt:lpstr>PowerPoint Presentation</vt:lpstr>
      <vt:lpstr>Standard Textile</vt:lpstr>
      <vt:lpstr>Wood &amp; Paint</vt:lpstr>
      <vt:lpstr>Textiles</vt:lpstr>
      <vt:lpstr>Leather</vt:lpstr>
      <vt:lpstr>Plastics</vt:lpstr>
      <vt:lpstr>Aluminum</vt:lpstr>
      <vt:lpstr>PowerPoint Presentation</vt:lpstr>
      <vt:lpstr>PLATFORM CHAIR </vt:lpstr>
      <vt:lpstr>PLATFORM BARSTOOL</vt:lpstr>
      <vt:lpstr>SLING LOUNGE </vt:lpstr>
      <vt:lpstr>SLING CHAIR</vt:lpstr>
      <vt:lpstr>SLING BARSTOOL</vt:lpstr>
      <vt:lpstr>SLING SIDE TABLE</vt:lpstr>
      <vt:lpstr>PowerPoint Presentation</vt:lpstr>
      <vt:lpstr>BLOOM CHAIR</vt:lpstr>
      <vt:lpstr>BLOOM LOUNGE</vt:lpstr>
      <vt:lpstr>PowerPoint Presentation</vt:lpstr>
      <vt:lpstr>ROTO STOOL</vt:lpstr>
      <vt:lpstr>PowerPoint Presentation</vt:lpstr>
      <vt:lpstr>URBAN SHELVES</vt:lpstr>
      <vt:lpstr>TRANSIT CHAIR AND BARSTOOL</vt:lpstr>
      <vt:lpstr>TRANSIT CAFÉ TABLE</vt:lpstr>
      <vt:lpstr>PowerPoint Presentation</vt:lpstr>
      <vt:lpstr>DELTA BARSTOOL</vt:lpstr>
      <vt:lpstr>DELTA BAR TABLE</vt:lpstr>
      <vt:lpstr>PowerPoint Presentation</vt:lpstr>
      <vt:lpstr>PETAL CHAIR</vt:lpstr>
      <vt:lpstr>PowerPoint Presentation</vt:lpstr>
      <vt:lpstr>WING CHAIR</vt:lpstr>
      <vt:lpstr>PowerPoint Presentation</vt:lpstr>
      <vt:lpstr>AIRFOIL TABLE</vt:lpstr>
      <vt:lpstr>PowerPoint Presentation</vt:lpstr>
      <vt:lpstr>LOLLI</vt:lpstr>
      <vt:lpstr>PowerPoint Presentation</vt:lpstr>
      <vt:lpstr>ALLY CHAIR</vt:lpstr>
      <vt:lpstr>ALLY BAR STOOL</vt:lpstr>
      <vt:lpstr>ZAG LOUNGE CHAIR</vt:lpstr>
      <vt:lpstr>PowerPoint Presentation</vt:lpstr>
      <vt:lpstr>CIRCA LOUNGE </vt:lpstr>
      <vt:lpstr>CIRCA 2-SEATER SOFA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CHAN, Alicia</cp:lastModifiedBy>
  <cp:revision>70</cp:revision>
  <dcterms:modified xsi:type="dcterms:W3CDTF">2021-11-03T08:35:40Z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0x010100F208092B8A5E49458D3D3CD39641EB60</vt:lpwstr>
  </property>
</Properties>
</file>