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322" r:id="rId4"/>
    <p:sldId id="257" r:id="rId5"/>
    <p:sldId id="258" r:id="rId6"/>
    <p:sldId id="259" r:id="rId7"/>
    <p:sldId id="260" r:id="rId8"/>
    <p:sldId id="261" r:id="rId9"/>
    <p:sldId id="263" r:id="rId10"/>
    <p:sldId id="264" r:id="rId11"/>
    <p:sldId id="265" r:id="rId12"/>
    <p:sldId id="323" r:id="rId13"/>
    <p:sldId id="266" r:id="rId14"/>
    <p:sldId id="268" r:id="rId15"/>
    <p:sldId id="269"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12" r:id="rId44"/>
    <p:sldId id="313" r:id="rId45"/>
    <p:sldId id="314" r:id="rId46"/>
    <p:sldId id="315" r:id="rId47"/>
    <p:sldId id="316" r:id="rId48"/>
    <p:sldId id="317" r:id="rId49"/>
    <p:sldId id="318" r:id="rId50"/>
    <p:sldId id="319" r:id="rId51"/>
    <p:sldId id="300" r:id="rId52"/>
    <p:sldId id="301" r:id="rId53"/>
    <p:sldId id="302" r:id="rId54"/>
    <p:sldId id="304" r:id="rId55"/>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snapToGrid="0">
      <p:cViewPr varScale="1">
        <p:scale>
          <a:sx n="87" d="100"/>
          <a:sy n="87" d="100"/>
        </p:scale>
        <p:origin x="11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2C26B-74CE-4ED6-9F69-BF390CDEBA60}"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114002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2C26B-74CE-4ED6-9F69-BF390CDEBA60}"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30245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2C26B-74CE-4ED6-9F69-BF390CDEBA60}"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22121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12C26B-74CE-4ED6-9F69-BF390CDEBA60}"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297593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2C26B-74CE-4ED6-9F69-BF390CDEBA60}" type="datetimeFigureOut">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271191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12C26B-74CE-4ED6-9F69-BF390CDEBA60}"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92850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12C26B-74CE-4ED6-9F69-BF390CDEBA60}" type="datetimeFigureOut">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141522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12C26B-74CE-4ED6-9F69-BF390CDEBA60}" type="datetimeFigureOut">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11654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C26B-74CE-4ED6-9F69-BF390CDEBA60}" type="datetimeFigureOut">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307354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2C26B-74CE-4ED6-9F69-BF390CDEBA60}"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316194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12C26B-74CE-4ED6-9F69-BF390CDEBA60}" type="datetimeFigureOut">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7A0A7-4C24-40C5-88BE-701AA2A13D11}" type="slidenum">
              <a:rPr lang="en-US" smtClean="0"/>
              <a:t>‹#›</a:t>
            </a:fld>
            <a:endParaRPr lang="en-US"/>
          </a:p>
        </p:txBody>
      </p:sp>
    </p:spTree>
    <p:extLst>
      <p:ext uri="{BB962C8B-B14F-4D97-AF65-F5344CB8AC3E}">
        <p14:creationId xmlns:p14="http://schemas.microsoft.com/office/powerpoint/2010/main" val="7996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2C26B-74CE-4ED6-9F69-BF390CDEBA60}" type="datetimeFigureOut">
              <a:rPr lang="en-US" smtClean="0"/>
              <a:t>3/13/2019</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7A0A7-4C24-40C5-88BE-701AA2A13D11}" type="slidenum">
              <a:rPr lang="en-US" smtClean="0"/>
              <a:t>‹#›</a:t>
            </a:fld>
            <a:endParaRPr lang="en-US"/>
          </a:p>
        </p:txBody>
      </p:sp>
    </p:spTree>
    <p:extLst>
      <p:ext uri="{BB962C8B-B14F-4D97-AF65-F5344CB8AC3E}">
        <p14:creationId xmlns:p14="http://schemas.microsoft.com/office/powerpoint/2010/main" val="1480778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mailto:AP_EQUOTE@steelcase.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725615"/>
            <a:ext cx="9161585" cy="1433147"/>
          </a:xfrm>
          <a:solidFill>
            <a:schemeClr val="tx1">
              <a:lumMod val="75000"/>
              <a:lumOff val="25000"/>
            </a:schemeClr>
          </a:solidFill>
        </p:spPr>
        <p:txBody>
          <a:bodyPr>
            <a:noAutofit/>
          </a:bodyPr>
          <a:lstStyle/>
          <a:p>
            <a:pPr algn="r"/>
            <a:r>
              <a:rPr lang="en-US"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APAC </a:t>
            </a:r>
            <a:r>
              <a:rPr lang="en-US" sz="3200"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endParaRPr lang="en-US"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Rectangle 1"/>
          <p:cNvSpPr/>
          <p:nvPr/>
        </p:nvSpPr>
        <p:spPr>
          <a:xfrm>
            <a:off x="6501322" y="4158762"/>
            <a:ext cx="3108672" cy="369332"/>
          </a:xfrm>
          <a:prstGeom prst="rect">
            <a:avLst/>
          </a:prstGeom>
        </p:spPr>
        <p:txBody>
          <a:bodyPr wrap="none">
            <a:spAutoFit/>
          </a:bodyPr>
          <a:lstStyle/>
          <a:p>
            <a:r>
              <a:rPr lang="en-US" dirty="0">
                <a:solidFill>
                  <a:schemeClr val="tx1">
                    <a:lumMod val="65000"/>
                    <a:lumOff val="35000"/>
                  </a:schemeClr>
                </a:solidFill>
              </a:rPr>
              <a:t>https://equote.steelcase.com/</a:t>
            </a:r>
          </a:p>
        </p:txBody>
      </p:sp>
    </p:spTree>
    <p:extLst>
      <p:ext uri="{BB962C8B-B14F-4D97-AF65-F5344CB8AC3E}">
        <p14:creationId xmlns:p14="http://schemas.microsoft.com/office/powerpoint/2010/main" val="262578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6" name="Content Placeholder 2"/>
          <p:cNvSpPr txBox="1">
            <a:spLocks/>
          </p:cNvSpPr>
          <p:nvPr/>
        </p:nvSpPr>
        <p:spPr>
          <a:xfrm>
            <a:off x="378069" y="684739"/>
            <a:ext cx="9161585" cy="89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3: Open a Request</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3.1   Now create a new request. First, click on “My Requests” on the header.</a:t>
            </a:r>
          </a:p>
        </p:txBody>
      </p:sp>
      <p:sp>
        <p:nvSpPr>
          <p:cNvPr id="9" name="Content Placeholder 2"/>
          <p:cNvSpPr txBox="1">
            <a:spLocks/>
          </p:cNvSpPr>
          <p:nvPr/>
        </p:nvSpPr>
        <p:spPr>
          <a:xfrm>
            <a:off x="378069" y="1686564"/>
            <a:ext cx="9161585" cy="3653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3.2   Next, click on the “New Request” button</a:t>
            </a:r>
          </a:p>
        </p:txBody>
      </p:sp>
      <p:pic>
        <p:nvPicPr>
          <p:cNvPr id="2" name="Picture 1"/>
          <p:cNvPicPr>
            <a:picLocks noChangeAspect="1"/>
          </p:cNvPicPr>
          <p:nvPr/>
        </p:nvPicPr>
        <p:blipFill>
          <a:blip r:embed="rId2"/>
          <a:stretch>
            <a:fillRect/>
          </a:stretch>
        </p:blipFill>
        <p:spPr>
          <a:xfrm>
            <a:off x="378069" y="2159636"/>
            <a:ext cx="9161586" cy="2046519"/>
          </a:xfrm>
          <a:prstGeom prst="rect">
            <a:avLst/>
          </a:prstGeom>
          <a:ln w="12700">
            <a:solidFill>
              <a:schemeClr val="accent1"/>
            </a:solidFill>
          </a:ln>
        </p:spPr>
      </p:pic>
    </p:spTree>
    <p:extLst>
      <p:ext uri="{BB962C8B-B14F-4D97-AF65-F5344CB8AC3E}">
        <p14:creationId xmlns:p14="http://schemas.microsoft.com/office/powerpoint/2010/main" val="9527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12826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3.3   You will see some fields already filled with your profile information.  Click the check box at the bottom of the left “Dealer Information” column to verify the Ship-to Country.  This is one of the required fields as indicated by the asterisk. </a:t>
            </a:r>
          </a:p>
          <a:p>
            <a:pPr marL="0" indent="0">
              <a:buNone/>
            </a:pPr>
            <a:r>
              <a:rPr lang="en-US" sz="1400" b="1" dirty="0">
                <a:latin typeface="Segoe UI Historic" panose="020B0502040204020203" pitchFamily="34" charset="0"/>
                <a:ea typeface="Segoe UI Historic" panose="020B0502040204020203" pitchFamily="34" charset="0"/>
                <a:cs typeface="Segoe UI Historic" panose="020B0502040204020203" pitchFamily="34" charset="0"/>
              </a:rPr>
              <a:t>Request Quote for Dealer:</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a:t>
            </a:r>
            <a:r>
              <a:rPr lang="en-US" sz="14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key-in the Dealer’s name</a:t>
            </a:r>
          </a:p>
          <a:p>
            <a:pPr marL="0" indent="0">
              <a:buNone/>
            </a:pPr>
            <a:r>
              <a:rPr lang="en-US" sz="1400" b="1" dirty="0">
                <a:latin typeface="Segoe UI Historic" panose="020B0502040204020203" pitchFamily="34" charset="0"/>
                <a:ea typeface="Segoe UI Historic" panose="020B0502040204020203" pitchFamily="34" charset="0"/>
                <a:cs typeface="Segoe UI Historic" panose="020B0502040204020203" pitchFamily="34" charset="0"/>
              </a:rPr>
              <a:t>Dealer Name: </a:t>
            </a:r>
            <a:r>
              <a:rPr lang="en-US" sz="14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Dealer’s Company Name (auto capture once dealer name entered)</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 name="Picture 2"/>
          <p:cNvPicPr>
            <a:picLocks noChangeAspect="1"/>
          </p:cNvPicPr>
          <p:nvPr/>
        </p:nvPicPr>
        <p:blipFill>
          <a:blip r:embed="rId2"/>
          <a:stretch>
            <a:fillRect/>
          </a:stretch>
        </p:blipFill>
        <p:spPr>
          <a:xfrm>
            <a:off x="494615" y="2214880"/>
            <a:ext cx="8928491" cy="4165983"/>
          </a:xfrm>
          <a:prstGeom prst="rect">
            <a:avLst/>
          </a:prstGeom>
          <a:ln w="12700">
            <a:solidFill>
              <a:schemeClr val="accent1"/>
            </a:solidFill>
          </a:ln>
        </p:spPr>
      </p:pic>
    </p:spTree>
    <p:extLst>
      <p:ext uri="{BB962C8B-B14F-4D97-AF65-F5344CB8AC3E}">
        <p14:creationId xmlns:p14="http://schemas.microsoft.com/office/powerpoint/2010/main" val="116556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97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Note: If you’re requesting on behalf of others, you need to key in the Requestor’s Name in the “Request Quote for Dealer” box.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p:cNvPicPr>
            <a:picLocks noChangeAspect="1"/>
          </p:cNvPicPr>
          <p:nvPr/>
        </p:nvPicPr>
        <p:blipFill>
          <a:blip r:embed="rId2"/>
          <a:stretch>
            <a:fillRect/>
          </a:stretch>
        </p:blipFill>
        <p:spPr>
          <a:xfrm>
            <a:off x="378070" y="1441939"/>
            <a:ext cx="5029200" cy="277985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554415" y="4088423"/>
            <a:ext cx="4985239" cy="2330285"/>
          </a:xfrm>
          <a:prstGeom prst="rect">
            <a:avLst/>
          </a:prstGeom>
          <a:ln>
            <a:solidFill>
              <a:schemeClr val="accent1"/>
            </a:solidFill>
          </a:ln>
        </p:spPr>
      </p:pic>
      <p:sp>
        <p:nvSpPr>
          <p:cNvPr id="8" name="Content Placeholder 2"/>
          <p:cNvSpPr txBox="1">
            <a:spLocks/>
          </p:cNvSpPr>
          <p:nvPr/>
        </p:nvSpPr>
        <p:spPr>
          <a:xfrm>
            <a:off x="378069" y="4397638"/>
            <a:ext cx="4079631" cy="50972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You can also add more 1 recipient’s email address in the “Requestor’s Email” box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93138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105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3.4   Give your new request a project name.  On the right column under “Project Information” is a field labeled “Project Name”</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p:cNvPicPr>
            <a:picLocks noChangeAspect="1"/>
          </p:cNvPicPr>
          <p:nvPr/>
        </p:nvPicPr>
        <p:blipFill>
          <a:blip r:embed="rId2"/>
          <a:stretch>
            <a:fillRect/>
          </a:stretch>
        </p:blipFill>
        <p:spPr>
          <a:xfrm>
            <a:off x="378069" y="2052318"/>
            <a:ext cx="9161585" cy="4264876"/>
          </a:xfrm>
          <a:prstGeom prst="rect">
            <a:avLst/>
          </a:prstGeom>
          <a:ln w="12700">
            <a:solidFill>
              <a:schemeClr val="accent1"/>
            </a:solidFill>
          </a:ln>
        </p:spPr>
      </p:pic>
      <p:sp>
        <p:nvSpPr>
          <p:cNvPr id="6" name="Content Placeholder 2"/>
          <p:cNvSpPr txBox="1">
            <a:spLocks/>
          </p:cNvSpPr>
          <p:nvPr/>
        </p:nvSpPr>
        <p:spPr>
          <a:xfrm>
            <a:off x="378069" y="1542680"/>
            <a:ext cx="9161585" cy="5105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3.5   Give the request a “Customer Company Name”.  You can find the Customer Company Name filed on the right-hand Product Information column, third field down.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9162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105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3.6   Click on the “Estimated Project Delivery Date” field on the right-hand column and select a date four weeks from today.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8065" y="1457520"/>
            <a:ext cx="9161589" cy="4239896"/>
          </a:xfrm>
          <a:prstGeom prst="rect">
            <a:avLst/>
          </a:prstGeom>
          <a:noFill/>
          <a:ln w="12700">
            <a:solidFill>
              <a:srgbClr val="0070C0"/>
            </a:solidFill>
          </a:ln>
        </p:spPr>
      </p:pic>
    </p:spTree>
    <p:extLst>
      <p:ext uri="{BB962C8B-B14F-4D97-AF65-F5344CB8AC3E}">
        <p14:creationId xmlns:p14="http://schemas.microsoft.com/office/powerpoint/2010/main" val="259753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1051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3.7   Tell Steelcase that this project has a Mock-Up by clicking the “Yes” button by “Mock-Up” near the bottom of the right-hand Project Information column.</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p:cNvPicPr>
            <a:picLocks noChangeAspect="1"/>
          </p:cNvPicPr>
          <p:nvPr/>
        </p:nvPicPr>
        <p:blipFill>
          <a:blip r:embed="rId2"/>
          <a:stretch>
            <a:fillRect/>
          </a:stretch>
        </p:blipFill>
        <p:spPr>
          <a:xfrm>
            <a:off x="378064" y="1879215"/>
            <a:ext cx="9161590" cy="4282411"/>
          </a:xfrm>
          <a:prstGeom prst="rect">
            <a:avLst/>
          </a:prstGeom>
          <a:ln w="12700">
            <a:solidFill>
              <a:schemeClr val="accent1"/>
            </a:solidFill>
          </a:ln>
        </p:spPr>
      </p:pic>
      <p:sp>
        <p:nvSpPr>
          <p:cNvPr id="8" name="Content Placeholder 2"/>
          <p:cNvSpPr txBox="1">
            <a:spLocks/>
          </p:cNvSpPr>
          <p:nvPr/>
        </p:nvSpPr>
        <p:spPr>
          <a:xfrm>
            <a:off x="378069" y="1554125"/>
            <a:ext cx="9161585" cy="3250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3.8   Click on the “Mock-Up Delivery Date” field and select a date two weeks from today.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592028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28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3.9   Tell Steelcase that this project is a Bid by clicking the “Yes” button by the “Bid/RFP” field near the bottom of the right-hand Project Information column.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78064" y="1435100"/>
            <a:ext cx="9161590" cy="4239896"/>
          </a:xfrm>
          <a:prstGeom prst="rect">
            <a:avLst/>
          </a:prstGeom>
          <a:noFill/>
          <a:ln w="12700">
            <a:solidFill>
              <a:srgbClr val="0070C0"/>
            </a:solidFill>
          </a:ln>
        </p:spPr>
      </p:pic>
    </p:spTree>
    <p:extLst>
      <p:ext uri="{BB962C8B-B14F-4D97-AF65-F5344CB8AC3E}">
        <p14:creationId xmlns:p14="http://schemas.microsoft.com/office/powerpoint/2010/main" val="418800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28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3.10   Next, click on the “Bid/RFP Due Date” field on the right-hand Project Information column and select a date one week from today.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8064" y="1435100"/>
            <a:ext cx="9161590" cy="4254500"/>
          </a:xfrm>
          <a:prstGeom prst="rect">
            <a:avLst/>
          </a:prstGeom>
          <a:noFill/>
          <a:ln w="12700">
            <a:solidFill>
              <a:srgbClr val="0070C0"/>
            </a:solidFill>
          </a:ln>
        </p:spPr>
      </p:pic>
    </p:spTree>
    <p:extLst>
      <p:ext uri="{BB962C8B-B14F-4D97-AF65-F5344CB8AC3E}">
        <p14:creationId xmlns:p14="http://schemas.microsoft.com/office/powerpoint/2010/main" val="15784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7848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3.11   Click the check box at the bottom of the right-hand Project Information column to indicate you would like a phone call to review this special request.</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Key-in your contact number for our Quote Rep to call you back. </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p:cNvPicPr>
            <a:picLocks noChangeAspect="1"/>
          </p:cNvPicPr>
          <p:nvPr/>
        </p:nvPicPr>
        <p:blipFill>
          <a:blip r:embed="rId2"/>
          <a:stretch>
            <a:fillRect/>
          </a:stretch>
        </p:blipFill>
        <p:spPr>
          <a:xfrm>
            <a:off x="378064" y="1790315"/>
            <a:ext cx="9161590" cy="4450345"/>
          </a:xfrm>
          <a:prstGeom prst="rect">
            <a:avLst/>
          </a:prstGeom>
          <a:ln w="12700">
            <a:solidFill>
              <a:schemeClr val="accent1"/>
            </a:solidFill>
          </a:ln>
        </p:spPr>
      </p:pic>
    </p:spTree>
    <p:extLst>
      <p:ext uri="{BB962C8B-B14F-4D97-AF65-F5344CB8AC3E}">
        <p14:creationId xmlns:p14="http://schemas.microsoft.com/office/powerpoint/2010/main" val="244085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3123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3.12  Click “Save” in the upper left-hand corner of the form</a:t>
            </a:r>
            <a:endParaRPr lang="en-US" sz="1400" b="1"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8064" y="1244600"/>
            <a:ext cx="9161590" cy="4602285"/>
          </a:xfrm>
          <a:prstGeom prst="rect">
            <a:avLst/>
          </a:prstGeom>
          <a:noFill/>
          <a:ln w="12700">
            <a:solidFill>
              <a:srgbClr val="0070C0"/>
            </a:solidFill>
          </a:ln>
        </p:spPr>
      </p:pic>
    </p:spTree>
    <p:extLst>
      <p:ext uri="{BB962C8B-B14F-4D97-AF65-F5344CB8AC3E}">
        <p14:creationId xmlns:p14="http://schemas.microsoft.com/office/powerpoint/2010/main" val="207076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graphicFrame>
        <p:nvGraphicFramePr>
          <p:cNvPr id="6" name="Table 5"/>
          <p:cNvGraphicFramePr>
            <a:graphicFrameLocks noGrp="1"/>
          </p:cNvGraphicFramePr>
          <p:nvPr>
            <p:extLst/>
          </p:nvPr>
        </p:nvGraphicFramePr>
        <p:xfrm>
          <a:off x="378068" y="728902"/>
          <a:ext cx="9161585" cy="4694640"/>
        </p:xfrm>
        <a:graphic>
          <a:graphicData uri="http://schemas.openxmlformats.org/drawingml/2006/table">
            <a:tbl>
              <a:tblPr firstRow="1" bandRow="1">
                <a:tableStyleId>{3B4B98B0-60AC-42C2-AFA5-B58CD77FA1E5}</a:tableStyleId>
              </a:tblPr>
              <a:tblGrid>
                <a:gridCol w="9161585">
                  <a:extLst>
                    <a:ext uri="{9D8B030D-6E8A-4147-A177-3AD203B41FA5}">
                      <a16:colId xmlns:a16="http://schemas.microsoft.com/office/drawing/2014/main" val="720933263"/>
                    </a:ext>
                  </a:extLst>
                </a:gridCol>
              </a:tblGrid>
              <a:tr h="448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Objectives:</a:t>
                      </a:r>
                    </a:p>
                  </a:txBody>
                  <a:tcPr anchor="ctr"/>
                </a:tc>
                <a:extLst>
                  <a:ext uri="{0D108BD9-81ED-4DB2-BD59-A6C34878D82A}">
                    <a16:rowId xmlns:a16="http://schemas.microsoft.com/office/drawing/2014/main" val="3540764902"/>
                  </a:ext>
                </a:extLst>
              </a:tr>
              <a:tr h="522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rPr>
                        <a:t>1. A Global Request Tool to be implemented in APAC to replace current tool - SPQ Online</a:t>
                      </a:r>
                    </a:p>
                  </a:txBody>
                  <a:tcPr anchor="ctr"/>
                </a:tc>
                <a:extLst>
                  <a:ext uri="{0D108BD9-81ED-4DB2-BD59-A6C34878D82A}">
                    <a16:rowId xmlns:a16="http://schemas.microsoft.com/office/drawing/2014/main" val="2499209870"/>
                  </a:ext>
                </a:extLst>
              </a:tr>
              <a:tr h="522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rPr>
                        <a:t>2. This tool has the same main function, is to allow you to place special request at Steelcase in an easy way including all required information to process and get a special quotation.</a:t>
                      </a:r>
                    </a:p>
                  </a:txBody>
                  <a:tcPr anchor="ctr"/>
                </a:tc>
                <a:extLst>
                  <a:ext uri="{0D108BD9-81ED-4DB2-BD59-A6C34878D82A}">
                    <a16:rowId xmlns:a16="http://schemas.microsoft.com/office/drawing/2014/main" val="1995478265"/>
                  </a:ext>
                </a:extLst>
              </a:tr>
              <a:tr h="522753">
                <a:tc>
                  <a:txBody>
                    <a:bodyPr/>
                    <a:lstStyle/>
                    <a:p>
                      <a:r>
                        <a:rPr lang="en-US" sz="1800" dirty="0">
                          <a:solidFill>
                            <a:schemeClr val="tx1">
                              <a:lumMod val="65000"/>
                              <a:lumOff val="35000"/>
                            </a:schemeClr>
                          </a:solidFill>
                        </a:rPr>
                        <a:t>3. Features:</a:t>
                      </a:r>
                    </a:p>
                    <a:p>
                      <a:pPr marL="285750" indent="-285750">
                        <a:buFont typeface="Arial" panose="020B0604020202020204" pitchFamily="34" charset="0"/>
                        <a:buChar char="•"/>
                      </a:pPr>
                      <a:r>
                        <a:rPr lang="en-US" sz="1800" dirty="0">
                          <a:solidFill>
                            <a:schemeClr val="tx1">
                              <a:lumMod val="65000"/>
                              <a:lumOff val="35000"/>
                            </a:schemeClr>
                          </a:solidFill>
                        </a:rPr>
                        <a:t>Select a current product</a:t>
                      </a:r>
                      <a:r>
                        <a:rPr lang="en-US" sz="1800" baseline="0" dirty="0">
                          <a:solidFill>
                            <a:schemeClr val="tx1">
                              <a:lumMod val="65000"/>
                              <a:lumOff val="35000"/>
                            </a:schemeClr>
                          </a:solidFill>
                        </a:rPr>
                        <a:t> and request a modification</a:t>
                      </a:r>
                    </a:p>
                    <a:p>
                      <a:pPr marL="285750" indent="-285750">
                        <a:buFont typeface="Arial" panose="020B0604020202020204" pitchFamily="34" charset="0"/>
                        <a:buChar char="•"/>
                      </a:pPr>
                      <a:r>
                        <a:rPr lang="en-US" sz="1800" baseline="0" dirty="0">
                          <a:solidFill>
                            <a:schemeClr val="tx1">
                              <a:lumMod val="65000"/>
                              <a:lumOff val="35000"/>
                            </a:schemeClr>
                          </a:solidFill>
                        </a:rPr>
                        <a:t>Attached image to your description of the special request</a:t>
                      </a:r>
                    </a:p>
                    <a:p>
                      <a:pPr marL="285750" indent="-285750">
                        <a:buFont typeface="Arial" panose="020B0604020202020204" pitchFamily="34" charset="0"/>
                        <a:buChar char="•"/>
                      </a:pPr>
                      <a:r>
                        <a:rPr lang="en-US" sz="1800" baseline="0" dirty="0">
                          <a:solidFill>
                            <a:schemeClr val="tx1">
                              <a:lumMod val="65000"/>
                              <a:lumOff val="35000"/>
                            </a:schemeClr>
                          </a:solidFill>
                        </a:rPr>
                        <a:t>Delivery information – tell us if it’s a phased delivery</a:t>
                      </a:r>
                    </a:p>
                    <a:p>
                      <a:pPr marL="285750" indent="-285750">
                        <a:buFont typeface="Arial" panose="020B0604020202020204" pitchFamily="34" charset="0"/>
                        <a:buChar char="•"/>
                      </a:pPr>
                      <a:r>
                        <a:rPr lang="en-US" sz="1800" baseline="0" dirty="0">
                          <a:solidFill>
                            <a:schemeClr val="tx1">
                              <a:lumMod val="65000"/>
                              <a:lumOff val="35000"/>
                            </a:schemeClr>
                          </a:solidFill>
                        </a:rPr>
                        <a:t>Mock Up – if you have a Mock Up, include the delivery date</a:t>
                      </a:r>
                    </a:p>
                    <a:p>
                      <a:pPr marL="285750" indent="-285750">
                        <a:buFont typeface="Arial" panose="020B0604020202020204" pitchFamily="34" charset="0"/>
                        <a:buChar char="•"/>
                      </a:pPr>
                      <a:r>
                        <a:rPr lang="en-US" sz="1800" baseline="0" dirty="0">
                          <a:solidFill>
                            <a:schemeClr val="tx1">
                              <a:lumMod val="65000"/>
                              <a:lumOff val="35000"/>
                            </a:schemeClr>
                          </a:solidFill>
                        </a:rPr>
                        <a:t>Add/Cancel Request – Unassigned quotes can be added to or canceled</a:t>
                      </a:r>
                    </a:p>
                    <a:p>
                      <a:pPr marL="285750" indent="-285750">
                        <a:buFont typeface="Arial" panose="020B0604020202020204" pitchFamily="34" charset="0"/>
                        <a:buChar char="•"/>
                      </a:pPr>
                      <a:r>
                        <a:rPr lang="en-US" sz="1800" baseline="0" dirty="0">
                          <a:solidFill>
                            <a:schemeClr val="tx1">
                              <a:lumMod val="65000"/>
                              <a:lumOff val="35000"/>
                            </a:schemeClr>
                          </a:solidFill>
                        </a:rPr>
                        <a:t>Call-Back-Request – Provide your phone number and we’ll call you to discuss your special request</a:t>
                      </a:r>
                    </a:p>
                    <a:p>
                      <a:pPr marL="285750" indent="-285750">
                        <a:buFont typeface="Arial" panose="020B0604020202020204" pitchFamily="34" charset="0"/>
                        <a:buChar char="•"/>
                      </a:pPr>
                      <a:r>
                        <a:rPr lang="en-US" sz="1800" baseline="0" dirty="0">
                          <a:solidFill>
                            <a:schemeClr val="tx1">
                              <a:lumMod val="65000"/>
                              <a:lumOff val="35000"/>
                            </a:schemeClr>
                          </a:solidFill>
                        </a:rPr>
                        <a:t>Request Status – See the status of your current requests</a:t>
                      </a:r>
                    </a:p>
                  </a:txBody>
                  <a:tcPr anchor="ctr"/>
                </a:tc>
                <a:extLst>
                  <a:ext uri="{0D108BD9-81ED-4DB2-BD59-A6C34878D82A}">
                    <a16:rowId xmlns:a16="http://schemas.microsoft.com/office/drawing/2014/main" val="787672970"/>
                  </a:ext>
                </a:extLst>
              </a:tr>
              <a:tr h="522753">
                <a:tc>
                  <a:txBody>
                    <a:bodyPr/>
                    <a:lstStyle/>
                    <a:p>
                      <a:endParaRPr lang="en-US" dirty="0"/>
                    </a:p>
                  </a:txBody>
                  <a:tcPr anchor="ctr"/>
                </a:tc>
                <a:extLst>
                  <a:ext uri="{0D108BD9-81ED-4DB2-BD59-A6C34878D82A}">
                    <a16:rowId xmlns:a16="http://schemas.microsoft.com/office/drawing/2014/main" val="1461310765"/>
                  </a:ext>
                </a:extLst>
              </a:tr>
            </a:tbl>
          </a:graphicData>
        </a:graphic>
      </p:graphicFrame>
    </p:spTree>
    <p:extLst>
      <p:ext uri="{BB962C8B-B14F-4D97-AF65-F5344CB8AC3E}">
        <p14:creationId xmlns:p14="http://schemas.microsoft.com/office/powerpoint/2010/main" val="228208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6" name="Content Placeholder 2"/>
          <p:cNvSpPr txBox="1">
            <a:spLocks/>
          </p:cNvSpPr>
          <p:nvPr/>
        </p:nvSpPr>
        <p:spPr>
          <a:xfrm>
            <a:off x="378069" y="684739"/>
            <a:ext cx="9161585" cy="89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4: Modify an Existing Product</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4.1   OK, now let’s search for an existing product that is the closest match to our special.  Click “New Item”</a:t>
            </a:r>
          </a:p>
          <a:p>
            <a:pPr marL="0" indent="0">
              <a:lnSpc>
                <a:spcPct val="100000"/>
              </a:lnSpc>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2" name="Picture 1"/>
          <p:cNvPicPr>
            <a:picLocks noChangeAspect="1"/>
          </p:cNvPicPr>
          <p:nvPr/>
        </p:nvPicPr>
        <p:blipFill>
          <a:blip r:embed="rId2"/>
          <a:stretch>
            <a:fillRect/>
          </a:stretch>
        </p:blipFill>
        <p:spPr>
          <a:xfrm>
            <a:off x="378068" y="1578820"/>
            <a:ext cx="7612623" cy="2131534"/>
          </a:xfrm>
          <a:prstGeom prst="rect">
            <a:avLst/>
          </a:prstGeom>
          <a:ln w="12700">
            <a:solidFill>
              <a:schemeClr val="accent1"/>
            </a:solidFill>
          </a:ln>
        </p:spPr>
      </p:pic>
    </p:spTree>
    <p:extLst>
      <p:ext uri="{BB962C8B-B14F-4D97-AF65-F5344CB8AC3E}">
        <p14:creationId xmlns:p14="http://schemas.microsoft.com/office/powerpoint/2010/main" val="186229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55341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4.2   Let’s start by keying a product number for a Gesture chair, 465A300. </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Click the “Quick Add” button next to the search field. </a:t>
            </a:r>
          </a:p>
          <a:p>
            <a:pPr marL="0" indent="0">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 name="Picture 2"/>
          <p:cNvPicPr>
            <a:picLocks noChangeAspect="1"/>
          </p:cNvPicPr>
          <p:nvPr/>
        </p:nvPicPr>
        <p:blipFill>
          <a:blip r:embed="rId2"/>
          <a:stretch>
            <a:fillRect/>
          </a:stretch>
        </p:blipFill>
        <p:spPr>
          <a:xfrm>
            <a:off x="378068" y="1485620"/>
            <a:ext cx="7710855" cy="3513107"/>
          </a:xfrm>
          <a:prstGeom prst="rect">
            <a:avLst/>
          </a:prstGeom>
          <a:ln w="12700">
            <a:solidFill>
              <a:schemeClr val="accent1"/>
            </a:solidFill>
          </a:ln>
        </p:spPr>
      </p:pic>
    </p:spTree>
    <p:extLst>
      <p:ext uri="{BB962C8B-B14F-4D97-AF65-F5344CB8AC3E}">
        <p14:creationId xmlns:p14="http://schemas.microsoft.com/office/powerpoint/2010/main" val="221894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6806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4.3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is showing all the attributes that can be specified for 465A300.  You do not have to specify all of them.  However, need to specify a total quantity because it’s required, as indicated by the asterisk. Enter 5 into the quantity field.</a:t>
            </a:r>
          </a:p>
        </p:txBody>
      </p:sp>
      <p:pic>
        <p:nvPicPr>
          <p:cNvPr id="2" name="Picture 1"/>
          <p:cNvPicPr>
            <a:picLocks noChangeAspect="1"/>
          </p:cNvPicPr>
          <p:nvPr/>
        </p:nvPicPr>
        <p:blipFill>
          <a:blip r:embed="rId2"/>
          <a:stretch>
            <a:fillRect/>
          </a:stretch>
        </p:blipFill>
        <p:spPr>
          <a:xfrm>
            <a:off x="378068" y="1612900"/>
            <a:ext cx="8282308" cy="4086329"/>
          </a:xfrm>
          <a:prstGeom prst="rect">
            <a:avLst/>
          </a:prstGeom>
          <a:ln w="12700">
            <a:solidFill>
              <a:schemeClr val="accent1"/>
            </a:solidFill>
          </a:ln>
        </p:spPr>
      </p:pic>
    </p:spTree>
    <p:extLst>
      <p:ext uri="{BB962C8B-B14F-4D97-AF65-F5344CB8AC3E}">
        <p14:creationId xmlns:p14="http://schemas.microsoft.com/office/powerpoint/2010/main" val="187015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5282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4.4   Select any of the finishes and options that are important to the special.  Click on the pull-down menu next to “Headrest Option” and select Standard Headrest.</a:t>
            </a:r>
          </a:p>
        </p:txBody>
      </p:sp>
      <p:pic>
        <p:nvPicPr>
          <p:cNvPr id="3" name="Picture 2"/>
          <p:cNvPicPr>
            <a:picLocks noChangeAspect="1"/>
          </p:cNvPicPr>
          <p:nvPr/>
        </p:nvPicPr>
        <p:blipFill>
          <a:blip r:embed="rId2"/>
          <a:stretch>
            <a:fillRect/>
          </a:stretch>
        </p:blipFill>
        <p:spPr>
          <a:xfrm>
            <a:off x="378069" y="1460500"/>
            <a:ext cx="6479931" cy="4949947"/>
          </a:xfrm>
          <a:prstGeom prst="rect">
            <a:avLst/>
          </a:prstGeom>
          <a:ln w="12700">
            <a:solidFill>
              <a:schemeClr val="accent1"/>
            </a:solidFill>
          </a:ln>
        </p:spPr>
      </p:pic>
    </p:spTree>
    <p:extLst>
      <p:ext uri="{BB962C8B-B14F-4D97-AF65-F5344CB8AC3E}">
        <p14:creationId xmlns:p14="http://schemas.microsoft.com/office/powerpoint/2010/main" val="31011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5282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4.5   Scroll down and attached a file that could be helpful to illustrate what is special.  For this training, simply attach any file from your computer.  Click “Choose File” button and browse to a file and click “Open”.</a:t>
            </a:r>
          </a:p>
        </p:txBody>
      </p:sp>
      <p:pic>
        <p:nvPicPr>
          <p:cNvPr id="2" name="Picture 1"/>
          <p:cNvPicPr>
            <a:picLocks noChangeAspect="1"/>
          </p:cNvPicPr>
          <p:nvPr/>
        </p:nvPicPr>
        <p:blipFill>
          <a:blip r:embed="rId2"/>
          <a:stretch>
            <a:fillRect/>
          </a:stretch>
        </p:blipFill>
        <p:spPr>
          <a:xfrm>
            <a:off x="378070" y="1460500"/>
            <a:ext cx="8282306" cy="4931507"/>
          </a:xfrm>
          <a:prstGeom prst="rect">
            <a:avLst/>
          </a:prstGeom>
          <a:ln w="12700">
            <a:solidFill>
              <a:schemeClr val="accent1"/>
            </a:solidFill>
          </a:ln>
        </p:spPr>
      </p:pic>
    </p:spTree>
    <p:extLst>
      <p:ext uri="{BB962C8B-B14F-4D97-AF65-F5344CB8AC3E}">
        <p14:creationId xmlns:p14="http://schemas.microsoft.com/office/powerpoint/2010/main" val="2812217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5282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4.6   Scroll down to the “Modification” field and describe what is special about your request.  Notice that this field is required.  Key in, “Please change the headrest to do this, that and the other thing”.</a:t>
            </a:r>
          </a:p>
        </p:txBody>
      </p:sp>
      <p:pic>
        <p:nvPicPr>
          <p:cNvPr id="3" name="Picture 2"/>
          <p:cNvPicPr>
            <a:picLocks noChangeAspect="1"/>
          </p:cNvPicPr>
          <p:nvPr/>
        </p:nvPicPr>
        <p:blipFill>
          <a:blip r:embed="rId2"/>
          <a:stretch>
            <a:fillRect/>
          </a:stretch>
        </p:blipFill>
        <p:spPr>
          <a:xfrm>
            <a:off x="378069" y="1460500"/>
            <a:ext cx="6559063" cy="4930685"/>
          </a:xfrm>
          <a:prstGeom prst="rect">
            <a:avLst/>
          </a:prstGeom>
          <a:ln w="12700">
            <a:solidFill>
              <a:schemeClr val="accent1"/>
            </a:solidFill>
          </a:ln>
        </p:spPr>
      </p:pic>
    </p:spTree>
    <p:extLst>
      <p:ext uri="{BB962C8B-B14F-4D97-AF65-F5344CB8AC3E}">
        <p14:creationId xmlns:p14="http://schemas.microsoft.com/office/powerpoint/2010/main" val="43399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10"/>
            <a:ext cx="9161585" cy="3022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4.7   Click “Save” in the upper left-hand corner.</a:t>
            </a:r>
          </a:p>
        </p:txBody>
      </p:sp>
      <p:pic>
        <p:nvPicPr>
          <p:cNvPr id="2" name="Picture 1"/>
          <p:cNvPicPr>
            <a:picLocks noChangeAspect="1"/>
          </p:cNvPicPr>
          <p:nvPr/>
        </p:nvPicPr>
        <p:blipFill>
          <a:blip r:embed="rId2"/>
          <a:stretch>
            <a:fillRect/>
          </a:stretch>
        </p:blipFill>
        <p:spPr>
          <a:xfrm>
            <a:off x="378069" y="1234440"/>
            <a:ext cx="7153840" cy="4930685"/>
          </a:xfrm>
          <a:prstGeom prst="rect">
            <a:avLst/>
          </a:prstGeom>
          <a:ln w="12700">
            <a:solidFill>
              <a:schemeClr val="accent1"/>
            </a:solidFill>
          </a:ln>
        </p:spPr>
      </p:pic>
    </p:spTree>
    <p:extLst>
      <p:ext uri="{BB962C8B-B14F-4D97-AF65-F5344CB8AC3E}">
        <p14:creationId xmlns:p14="http://schemas.microsoft.com/office/powerpoint/2010/main" val="58016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10805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5: Browse All Catalogs</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5.1   If you don’t know the product number, you can browse the catalogs.  Click the New Item button and look for “Browse All Catalogs” on the right-hand column.</a:t>
            </a:r>
          </a:p>
          <a:p>
            <a:pPr marL="0" indent="0">
              <a:lnSpc>
                <a:spcPct val="100000"/>
              </a:lnSpc>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3" name="Picture 2"/>
          <p:cNvPicPr>
            <a:picLocks noChangeAspect="1"/>
          </p:cNvPicPr>
          <p:nvPr/>
        </p:nvPicPr>
        <p:blipFill>
          <a:blip r:embed="rId2"/>
          <a:stretch>
            <a:fillRect/>
          </a:stretch>
        </p:blipFill>
        <p:spPr>
          <a:xfrm>
            <a:off x="378069" y="1765300"/>
            <a:ext cx="7710853" cy="3436723"/>
          </a:xfrm>
          <a:prstGeom prst="rect">
            <a:avLst/>
          </a:prstGeom>
          <a:ln w="12700">
            <a:solidFill>
              <a:schemeClr val="accent1"/>
            </a:solidFill>
          </a:ln>
        </p:spPr>
      </p:pic>
    </p:spTree>
    <p:extLst>
      <p:ext uri="{BB962C8B-B14F-4D97-AF65-F5344CB8AC3E}">
        <p14:creationId xmlns:p14="http://schemas.microsoft.com/office/powerpoint/2010/main" val="3021556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pic>
        <p:nvPicPr>
          <p:cNvPr id="2" name="Picture 1"/>
          <p:cNvPicPr>
            <a:picLocks noChangeAspect="1"/>
          </p:cNvPicPr>
          <p:nvPr/>
        </p:nvPicPr>
        <p:blipFill>
          <a:blip r:embed="rId2"/>
          <a:stretch>
            <a:fillRect/>
          </a:stretch>
        </p:blipFill>
        <p:spPr>
          <a:xfrm>
            <a:off x="378069" y="1257300"/>
            <a:ext cx="6739011" cy="4567421"/>
          </a:xfrm>
          <a:prstGeom prst="rect">
            <a:avLst/>
          </a:prstGeom>
          <a:ln w="12700">
            <a:solidFill>
              <a:schemeClr val="accent1"/>
            </a:solidFill>
          </a:ln>
        </p:spPr>
      </p:pic>
      <p:sp>
        <p:nvSpPr>
          <p:cNvPr id="7" name="Content Placeholder 2"/>
          <p:cNvSpPr txBox="1">
            <a:spLocks/>
          </p:cNvSpPr>
          <p:nvPr/>
        </p:nvSpPr>
        <p:spPr>
          <a:xfrm>
            <a:off x="378069" y="932210"/>
            <a:ext cx="9161585" cy="3250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5.2   Select “SCZI – Steelcase Global APAC Products (1.18.6)”</a:t>
            </a:r>
          </a:p>
        </p:txBody>
      </p:sp>
    </p:spTree>
    <p:extLst>
      <p:ext uri="{BB962C8B-B14F-4D97-AF65-F5344CB8AC3E}">
        <p14:creationId xmlns:p14="http://schemas.microsoft.com/office/powerpoint/2010/main" val="189685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4774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5.3   Here you can Select a catalog from the pull-down menu browse to the product you would like to use as the starting point of another special.</a:t>
            </a:r>
          </a:p>
        </p:txBody>
      </p:sp>
      <p:pic>
        <p:nvPicPr>
          <p:cNvPr id="5" name="Picture 4"/>
          <p:cNvPicPr>
            <a:picLocks noChangeAspect="1"/>
          </p:cNvPicPr>
          <p:nvPr/>
        </p:nvPicPr>
        <p:blipFill>
          <a:blip r:embed="rId2"/>
          <a:stretch>
            <a:fillRect/>
          </a:stretch>
        </p:blipFill>
        <p:spPr>
          <a:xfrm>
            <a:off x="378070" y="1784610"/>
            <a:ext cx="4808612" cy="3710582"/>
          </a:xfrm>
          <a:prstGeom prst="rect">
            <a:avLst/>
          </a:prstGeom>
          <a:ln w="12700">
            <a:solidFill>
              <a:schemeClr val="accent1"/>
            </a:solidFill>
          </a:ln>
        </p:spPr>
      </p:pic>
      <p:pic>
        <p:nvPicPr>
          <p:cNvPr id="6" name="Picture 5"/>
          <p:cNvPicPr>
            <a:picLocks noChangeAspect="1"/>
          </p:cNvPicPr>
          <p:nvPr/>
        </p:nvPicPr>
        <p:blipFill>
          <a:blip r:embed="rId3"/>
          <a:stretch>
            <a:fillRect/>
          </a:stretch>
        </p:blipFill>
        <p:spPr>
          <a:xfrm>
            <a:off x="4382803" y="2304108"/>
            <a:ext cx="5156851" cy="3710582"/>
          </a:xfrm>
          <a:prstGeom prst="rect">
            <a:avLst/>
          </a:prstGeom>
          <a:ln w="12700">
            <a:solidFill>
              <a:schemeClr val="accent1"/>
            </a:solidFill>
          </a:ln>
        </p:spPr>
      </p:pic>
      <p:sp>
        <p:nvSpPr>
          <p:cNvPr id="8" name="Content Placeholder 2"/>
          <p:cNvSpPr txBox="1">
            <a:spLocks/>
          </p:cNvSpPr>
          <p:nvPr/>
        </p:nvSpPr>
        <p:spPr>
          <a:xfrm>
            <a:off x="378069" y="1497620"/>
            <a:ext cx="9161585" cy="2869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5.4   Select require configuration from the drop-down selections. Select the nearest available. </a:t>
            </a:r>
          </a:p>
        </p:txBody>
      </p:sp>
      <p:sp>
        <p:nvSpPr>
          <p:cNvPr id="9" name="Content Placeholder 2"/>
          <p:cNvSpPr txBox="1">
            <a:spLocks/>
          </p:cNvSpPr>
          <p:nvPr/>
        </p:nvSpPr>
        <p:spPr>
          <a:xfrm>
            <a:off x="378069" y="6014690"/>
            <a:ext cx="5915025" cy="381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5.5   </a:t>
            </a:r>
            <a:r>
              <a:rPr lang="en-US" sz="1400" b="1" i="1" dirty="0">
                <a:latin typeface="Segoe UI Historic" panose="020B0502040204020203" pitchFamily="34" charset="0"/>
                <a:ea typeface="Segoe UI Historic" panose="020B0502040204020203" pitchFamily="34" charset="0"/>
                <a:cs typeface="Segoe UI Historic" panose="020B0502040204020203" pitchFamily="34" charset="0"/>
              </a:rPr>
              <a:t>Repeat steps 4.3 – 4.7</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40837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graphicFrame>
        <p:nvGraphicFramePr>
          <p:cNvPr id="6" name="Table 5"/>
          <p:cNvGraphicFramePr>
            <a:graphicFrameLocks noGrp="1"/>
          </p:cNvGraphicFramePr>
          <p:nvPr>
            <p:extLst>
              <p:ext uri="{D42A27DB-BD31-4B8C-83A1-F6EECF244321}">
                <p14:modId xmlns:p14="http://schemas.microsoft.com/office/powerpoint/2010/main" val="2706440176"/>
              </p:ext>
            </p:extLst>
          </p:nvPr>
        </p:nvGraphicFramePr>
        <p:xfrm>
          <a:off x="378068" y="728902"/>
          <a:ext cx="9161585" cy="4577313"/>
        </p:xfrm>
        <a:graphic>
          <a:graphicData uri="http://schemas.openxmlformats.org/drawingml/2006/table">
            <a:tbl>
              <a:tblPr firstRow="1" bandRow="1">
                <a:tableStyleId>{3B4B98B0-60AC-42C2-AFA5-B58CD77FA1E5}</a:tableStyleId>
              </a:tblPr>
              <a:tblGrid>
                <a:gridCol w="9161585">
                  <a:extLst>
                    <a:ext uri="{9D8B030D-6E8A-4147-A177-3AD203B41FA5}">
                      <a16:colId xmlns:a16="http://schemas.microsoft.com/office/drawing/2014/main" val="720933263"/>
                    </a:ext>
                  </a:extLst>
                </a:gridCol>
              </a:tblGrid>
              <a:tr h="448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lumMod val="65000"/>
                              <a:lumOff val="35000"/>
                            </a:schemeClr>
                          </a:solidFill>
                        </a:rPr>
                        <a:t>Follow these steps prior submitting an </a:t>
                      </a:r>
                      <a:r>
                        <a:rPr lang="en-US" sz="2000" dirty="0" err="1">
                          <a:solidFill>
                            <a:schemeClr val="tx1">
                              <a:lumMod val="65000"/>
                              <a:lumOff val="35000"/>
                            </a:schemeClr>
                          </a:solidFill>
                        </a:rPr>
                        <a:t>eQuote</a:t>
                      </a:r>
                      <a:r>
                        <a:rPr lang="en-US" sz="2000" dirty="0">
                          <a:solidFill>
                            <a:schemeClr val="tx1">
                              <a:lumMod val="65000"/>
                              <a:lumOff val="35000"/>
                            </a:schemeClr>
                          </a:solidFill>
                        </a:rPr>
                        <a:t> Request:</a:t>
                      </a:r>
                    </a:p>
                  </a:txBody>
                  <a:tcPr anchor="ctr"/>
                </a:tc>
                <a:extLst>
                  <a:ext uri="{0D108BD9-81ED-4DB2-BD59-A6C34878D82A}">
                    <a16:rowId xmlns:a16="http://schemas.microsoft.com/office/drawing/2014/main" val="3540764902"/>
                  </a:ext>
                </a:extLst>
              </a:tr>
              <a:tr h="522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lumMod val="65000"/>
                              <a:lumOff val="35000"/>
                            </a:schemeClr>
                          </a:solidFill>
                        </a:rPr>
                        <a:t>1. Check</a:t>
                      </a:r>
                      <a:r>
                        <a:rPr lang="en-US" sz="1800" b="0" baseline="0" dirty="0">
                          <a:solidFill>
                            <a:schemeClr val="tx1">
                              <a:lumMod val="65000"/>
                              <a:lumOff val="35000"/>
                            </a:schemeClr>
                          </a:solidFill>
                        </a:rPr>
                        <a:t> product Spec Guide to make sure the product is currently not standard product</a:t>
                      </a:r>
                      <a:endParaRPr lang="en-US" sz="1800" b="0" dirty="0">
                        <a:solidFill>
                          <a:schemeClr val="tx1">
                            <a:lumMod val="65000"/>
                            <a:lumOff val="35000"/>
                          </a:schemeClr>
                        </a:solidFill>
                      </a:endParaRPr>
                    </a:p>
                  </a:txBody>
                  <a:tcPr anchor="ctr"/>
                </a:tc>
                <a:extLst>
                  <a:ext uri="{0D108BD9-81ED-4DB2-BD59-A6C34878D82A}">
                    <a16:rowId xmlns:a16="http://schemas.microsoft.com/office/drawing/2014/main" val="2499209870"/>
                  </a:ext>
                </a:extLst>
              </a:tr>
              <a:tr h="522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rPr>
                        <a:t>2. Compile</a:t>
                      </a:r>
                      <a:r>
                        <a:rPr lang="en-US" sz="1800" baseline="0" dirty="0">
                          <a:solidFill>
                            <a:schemeClr val="tx1">
                              <a:lumMod val="65000"/>
                              <a:lumOff val="35000"/>
                            </a:schemeClr>
                          </a:solidFill>
                        </a:rPr>
                        <a:t> the following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lumMod val="65000"/>
                              <a:lumOff val="35000"/>
                            </a:schemeClr>
                          </a:solidFill>
                        </a:rPr>
                        <a:t>Customer Name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lumMod val="65000"/>
                              <a:lumOff val="35000"/>
                            </a:schemeClr>
                          </a:solidFill>
                        </a:rPr>
                        <a:t>Quantity of Special products</a:t>
                      </a:r>
                      <a:r>
                        <a:rPr lang="en-US" sz="1800" baseline="0" dirty="0">
                          <a:solidFill>
                            <a:schemeClr val="tx1">
                              <a:lumMod val="65000"/>
                              <a:lumOff val="35000"/>
                            </a:schemeClr>
                          </a:solidFill>
                        </a:rPr>
                        <a:t>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lumMod val="65000"/>
                              <a:lumOff val="35000"/>
                            </a:schemeClr>
                          </a:solidFill>
                        </a:rPr>
                        <a:t>Style number of product that most closely resembles the Special product that being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lumMod val="65000"/>
                              <a:lumOff val="35000"/>
                            </a:schemeClr>
                          </a:solidFill>
                        </a:rPr>
                        <a:t>Complete description of Special product, including the product line, dimensions, and surface materials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solidFill>
                            <a:schemeClr val="tx1">
                              <a:lumMod val="65000"/>
                              <a:lumOff val="35000"/>
                            </a:schemeClr>
                          </a:solidFill>
                        </a:rPr>
                        <a:t>Drawing of the Special product and the application, especially if the Special is complicated. Attach it to your </a:t>
                      </a:r>
                      <a:r>
                        <a:rPr lang="en-US" sz="1800" baseline="0" dirty="0" err="1">
                          <a:solidFill>
                            <a:schemeClr val="tx1">
                              <a:lumMod val="65000"/>
                              <a:lumOff val="35000"/>
                            </a:schemeClr>
                          </a:solidFill>
                        </a:rPr>
                        <a:t>eQuote</a:t>
                      </a:r>
                      <a:r>
                        <a:rPr lang="en-US" sz="1800" baseline="0" dirty="0">
                          <a:solidFill>
                            <a:schemeClr val="tx1">
                              <a:lumMod val="65000"/>
                              <a:lumOff val="35000"/>
                            </a:schemeClr>
                          </a:solidFill>
                        </a:rPr>
                        <a:t> Request</a:t>
                      </a:r>
                      <a:endParaRPr lang="en-US" sz="1800" dirty="0">
                        <a:solidFill>
                          <a:schemeClr val="tx1">
                            <a:lumMod val="65000"/>
                            <a:lumOff val="35000"/>
                          </a:schemeClr>
                        </a:solidFill>
                      </a:endParaRPr>
                    </a:p>
                  </a:txBody>
                  <a:tcPr anchor="ctr"/>
                </a:tc>
                <a:extLst>
                  <a:ext uri="{0D108BD9-81ED-4DB2-BD59-A6C34878D82A}">
                    <a16:rowId xmlns:a16="http://schemas.microsoft.com/office/drawing/2014/main" val="1995478265"/>
                  </a:ext>
                </a:extLst>
              </a:tr>
              <a:tr h="522753">
                <a:tc>
                  <a:txBody>
                    <a:bodyPr/>
                    <a:lstStyle/>
                    <a:p>
                      <a:endParaRPr lang="en-US" sz="1800" baseline="0" dirty="0">
                        <a:solidFill>
                          <a:schemeClr val="tx1">
                            <a:lumMod val="65000"/>
                            <a:lumOff val="35000"/>
                          </a:schemeClr>
                        </a:solidFill>
                      </a:endParaRPr>
                    </a:p>
                  </a:txBody>
                  <a:tcPr anchor="ctr"/>
                </a:tc>
                <a:extLst>
                  <a:ext uri="{0D108BD9-81ED-4DB2-BD59-A6C34878D82A}">
                    <a16:rowId xmlns:a16="http://schemas.microsoft.com/office/drawing/2014/main" val="787672970"/>
                  </a:ext>
                </a:extLst>
              </a:tr>
              <a:tr h="522753">
                <a:tc>
                  <a:txBody>
                    <a:bodyPr/>
                    <a:lstStyle/>
                    <a:p>
                      <a:endParaRPr lang="en-US" dirty="0"/>
                    </a:p>
                  </a:txBody>
                  <a:tcPr anchor="ctr"/>
                </a:tc>
                <a:extLst>
                  <a:ext uri="{0D108BD9-81ED-4DB2-BD59-A6C34878D82A}">
                    <a16:rowId xmlns:a16="http://schemas.microsoft.com/office/drawing/2014/main" val="1461310765"/>
                  </a:ext>
                </a:extLst>
              </a:tr>
            </a:tbl>
          </a:graphicData>
        </a:graphic>
      </p:graphicFrame>
    </p:spTree>
    <p:extLst>
      <p:ext uri="{BB962C8B-B14F-4D97-AF65-F5344CB8AC3E}">
        <p14:creationId xmlns:p14="http://schemas.microsoft.com/office/powerpoint/2010/main" val="342416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8646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6: Search by product number</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6.1   Now create an item by product number. Click New Item button. </a:t>
            </a:r>
          </a:p>
        </p:txBody>
      </p:sp>
      <p:pic>
        <p:nvPicPr>
          <p:cNvPr id="6" name="Picture 5"/>
          <p:cNvPicPr>
            <a:picLocks noChangeAspect="1"/>
          </p:cNvPicPr>
          <p:nvPr/>
        </p:nvPicPr>
        <p:blipFill>
          <a:blip r:embed="rId2"/>
          <a:stretch>
            <a:fillRect/>
          </a:stretch>
        </p:blipFill>
        <p:spPr>
          <a:xfrm>
            <a:off x="378069" y="1549400"/>
            <a:ext cx="7341577" cy="2055641"/>
          </a:xfrm>
          <a:prstGeom prst="rect">
            <a:avLst/>
          </a:prstGeom>
          <a:ln w="12700">
            <a:solidFill>
              <a:schemeClr val="accent1"/>
            </a:solidFill>
          </a:ln>
        </p:spPr>
      </p:pic>
    </p:spTree>
    <p:extLst>
      <p:ext uri="{BB962C8B-B14F-4D97-AF65-F5344CB8AC3E}">
        <p14:creationId xmlns:p14="http://schemas.microsoft.com/office/powerpoint/2010/main" val="154749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09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6.2   Enter Product number in the Search field. Product number with MUST be the first few alphabets/numeric digits. Do not use numeric in the middle or alphabetical at back of the product number, example; “</a:t>
            </a:r>
            <a:r>
              <a:rPr lang="en-US" sz="1400" b="1" dirty="0">
                <a:latin typeface="Segoe UI Historic" panose="020B0502040204020203" pitchFamily="34" charset="0"/>
                <a:ea typeface="Segoe UI Historic" panose="020B0502040204020203" pitchFamily="34" charset="0"/>
                <a:cs typeface="Segoe UI Historic" panose="020B0502040204020203" pitchFamily="34" charset="0"/>
              </a:rPr>
              <a:t>IMIG</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pic>
        <p:nvPicPr>
          <p:cNvPr id="8" name="Picture 7"/>
          <p:cNvPicPr>
            <a:picLocks noChangeAspect="1"/>
          </p:cNvPicPr>
          <p:nvPr/>
        </p:nvPicPr>
        <p:blipFill>
          <a:blip r:embed="rId2"/>
          <a:stretch>
            <a:fillRect/>
          </a:stretch>
        </p:blipFill>
        <p:spPr>
          <a:xfrm>
            <a:off x="378069" y="1433145"/>
            <a:ext cx="6246251" cy="2754423"/>
          </a:xfrm>
          <a:prstGeom prst="rect">
            <a:avLst/>
          </a:prstGeom>
          <a:ln w="12700">
            <a:solidFill>
              <a:schemeClr val="accent1"/>
            </a:solidFill>
          </a:ln>
        </p:spPr>
      </p:pic>
      <p:pic>
        <p:nvPicPr>
          <p:cNvPr id="3" name="Picture 2"/>
          <p:cNvPicPr>
            <a:picLocks noChangeAspect="1"/>
          </p:cNvPicPr>
          <p:nvPr/>
        </p:nvPicPr>
        <p:blipFill>
          <a:blip r:embed="rId3"/>
          <a:stretch>
            <a:fillRect/>
          </a:stretch>
        </p:blipFill>
        <p:spPr>
          <a:xfrm>
            <a:off x="5686235" y="2550178"/>
            <a:ext cx="3853419" cy="3785382"/>
          </a:xfrm>
          <a:prstGeom prst="rect">
            <a:avLst/>
          </a:prstGeom>
          <a:ln w="12700">
            <a:solidFill>
              <a:schemeClr val="accent1"/>
            </a:solidFill>
          </a:ln>
        </p:spPr>
      </p:pic>
    </p:spTree>
    <p:extLst>
      <p:ext uri="{BB962C8B-B14F-4D97-AF65-F5344CB8AC3E}">
        <p14:creationId xmlns:p14="http://schemas.microsoft.com/office/powerpoint/2010/main" val="163579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09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6.3   All product number with “</a:t>
            </a:r>
            <a:r>
              <a:rPr lang="en-US" sz="1400" b="1" dirty="0">
                <a:latin typeface="Segoe UI Historic" panose="020B0502040204020203" pitchFamily="34" charset="0"/>
                <a:ea typeface="Segoe UI Historic" panose="020B0502040204020203" pitchFamily="34" charset="0"/>
                <a:cs typeface="Segoe UI Historic" panose="020B0502040204020203" pitchFamily="34" charset="0"/>
              </a:rPr>
              <a:t>IMIG</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will be display. Select the nearest product number and proceed with special specification.</a:t>
            </a:r>
          </a:p>
        </p:txBody>
      </p:sp>
      <p:pic>
        <p:nvPicPr>
          <p:cNvPr id="2" name="Picture 1"/>
          <p:cNvPicPr>
            <a:picLocks noChangeAspect="1"/>
          </p:cNvPicPr>
          <p:nvPr/>
        </p:nvPicPr>
        <p:blipFill>
          <a:blip r:embed="rId2"/>
          <a:stretch>
            <a:fillRect/>
          </a:stretch>
        </p:blipFill>
        <p:spPr>
          <a:xfrm>
            <a:off x="378069" y="1433144"/>
            <a:ext cx="6601851" cy="4613202"/>
          </a:xfrm>
          <a:prstGeom prst="rect">
            <a:avLst/>
          </a:prstGeom>
          <a:ln w="12700">
            <a:solidFill>
              <a:schemeClr val="accent1"/>
            </a:solidFill>
          </a:ln>
        </p:spPr>
      </p:pic>
      <p:sp>
        <p:nvSpPr>
          <p:cNvPr id="9" name="Content Placeholder 2"/>
          <p:cNvSpPr txBox="1">
            <a:spLocks/>
          </p:cNvSpPr>
          <p:nvPr/>
        </p:nvSpPr>
        <p:spPr>
          <a:xfrm>
            <a:off x="471487" y="6179467"/>
            <a:ext cx="5915025" cy="34325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6.4   </a:t>
            </a:r>
            <a:r>
              <a:rPr lang="en-US" sz="1400" b="1" i="1" dirty="0">
                <a:latin typeface="Segoe UI Historic" panose="020B0502040204020203" pitchFamily="34" charset="0"/>
                <a:ea typeface="Segoe UI Historic" panose="020B0502040204020203" pitchFamily="34" charset="0"/>
                <a:cs typeface="Segoe UI Historic" panose="020B0502040204020203" pitchFamily="34" charset="0"/>
              </a:rPr>
              <a:t>Repeat steps 4.3 – 4.7</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53901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40"/>
            <a:ext cx="9161585" cy="877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7: </a:t>
            </a:r>
            <a:r>
              <a:rPr lang="en-US" sz="1800" dirty="0" err="1">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pCon</a:t>
            </a: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 File Upload (new feature)</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7.1   Now Create multiple new items by csv file extract from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pCon</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Cad. Click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pCon</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File Upload” button.</a:t>
            </a:r>
          </a:p>
        </p:txBody>
      </p:sp>
      <p:pic>
        <p:nvPicPr>
          <p:cNvPr id="2" name="Picture 1"/>
          <p:cNvPicPr>
            <a:picLocks noChangeAspect="1"/>
          </p:cNvPicPr>
          <p:nvPr/>
        </p:nvPicPr>
        <p:blipFill>
          <a:blip r:embed="rId2"/>
          <a:stretch>
            <a:fillRect/>
          </a:stretch>
        </p:blipFill>
        <p:spPr>
          <a:xfrm>
            <a:off x="378069" y="1562100"/>
            <a:ext cx="6488723" cy="1825724"/>
          </a:xfrm>
          <a:prstGeom prst="rect">
            <a:avLst/>
          </a:prstGeom>
          <a:ln w="12700">
            <a:solidFill>
              <a:schemeClr val="accent1"/>
            </a:solidFill>
          </a:ln>
        </p:spPr>
      </p:pic>
      <p:sp>
        <p:nvSpPr>
          <p:cNvPr id="8" name="Content Placeholder 2"/>
          <p:cNvSpPr txBox="1">
            <a:spLocks/>
          </p:cNvSpPr>
          <p:nvPr/>
        </p:nvSpPr>
        <p:spPr>
          <a:xfrm>
            <a:off x="378069" y="3387824"/>
            <a:ext cx="9161585" cy="9481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Note: </a:t>
            </a:r>
          </a:p>
          <a:p>
            <a:pPr>
              <a:lnSpc>
                <a:spcPct val="100000"/>
              </a:lnSpc>
              <a:spcBef>
                <a:spcPts val="600"/>
              </a:spcBef>
            </a:pPr>
            <a:r>
              <a:rPr lang="en-US" sz="14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System only accept .csv file loading. </a:t>
            </a:r>
            <a:endPar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00000"/>
              </a:lnSpc>
              <a:spcBef>
                <a:spcPts val="600"/>
              </a:spcBef>
            </a:pPr>
            <a:r>
              <a:rPr lang="en-US" sz="14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Please note, if your project contains more than ONE .csv file, loading file take 1 at a time.  </a:t>
            </a:r>
            <a:endPar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78069" y="4759496"/>
            <a:ext cx="3581400" cy="1698625"/>
          </a:xfrm>
          <a:prstGeom prst="rect">
            <a:avLst/>
          </a:prstGeom>
          <a:noFill/>
          <a:ln>
            <a:noFill/>
          </a:ln>
        </p:spPr>
      </p:pic>
      <p:sp>
        <p:nvSpPr>
          <p:cNvPr id="10" name="Content Placeholder 2"/>
          <p:cNvSpPr txBox="1">
            <a:spLocks/>
          </p:cNvSpPr>
          <p:nvPr/>
        </p:nvSpPr>
        <p:spPr>
          <a:xfrm>
            <a:off x="378069" y="4429810"/>
            <a:ext cx="9161585" cy="3296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7.2   Click on the “Choose File” button and browse a csv file from your computer and click “Open”.</a:t>
            </a:r>
          </a:p>
        </p:txBody>
      </p:sp>
    </p:spTree>
    <p:extLst>
      <p:ext uri="{BB962C8B-B14F-4D97-AF65-F5344CB8AC3E}">
        <p14:creationId xmlns:p14="http://schemas.microsoft.com/office/powerpoint/2010/main" val="2065224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272336"/>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7.3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pCon</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uploaded item</a:t>
            </a:r>
          </a:p>
        </p:txBody>
      </p:sp>
      <p:pic>
        <p:nvPicPr>
          <p:cNvPr id="5" name="Picture 4"/>
          <p:cNvPicPr>
            <a:picLocks noChangeAspect="1"/>
          </p:cNvPicPr>
          <p:nvPr/>
        </p:nvPicPr>
        <p:blipFill>
          <a:blip r:embed="rId2"/>
          <a:stretch>
            <a:fillRect/>
          </a:stretch>
        </p:blipFill>
        <p:spPr>
          <a:xfrm>
            <a:off x="378068" y="1204545"/>
            <a:ext cx="7456976" cy="3631223"/>
          </a:xfrm>
          <a:prstGeom prst="rect">
            <a:avLst/>
          </a:prstGeom>
          <a:ln w="12700">
            <a:solidFill>
              <a:schemeClr val="accent1"/>
            </a:solidFill>
          </a:ln>
        </p:spPr>
      </p:pic>
    </p:spTree>
    <p:extLst>
      <p:ext uri="{BB962C8B-B14F-4D97-AF65-F5344CB8AC3E}">
        <p14:creationId xmlns:p14="http://schemas.microsoft.com/office/powerpoint/2010/main" val="1907552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48335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7.4   Click on the item to see quantity, options, finishes &amp; special specification captured in Modification field. Info maintains as specified in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pCon</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cad.</a:t>
            </a:r>
          </a:p>
        </p:txBody>
      </p:sp>
      <p:pic>
        <p:nvPicPr>
          <p:cNvPr id="2" name="Picture 1"/>
          <p:cNvPicPr>
            <a:picLocks noChangeAspect="1"/>
          </p:cNvPicPr>
          <p:nvPr/>
        </p:nvPicPr>
        <p:blipFill>
          <a:blip r:embed="rId2"/>
          <a:stretch>
            <a:fillRect/>
          </a:stretch>
        </p:blipFill>
        <p:spPr>
          <a:xfrm>
            <a:off x="378070" y="1415562"/>
            <a:ext cx="6717200" cy="5020407"/>
          </a:xfrm>
          <a:prstGeom prst="rect">
            <a:avLst/>
          </a:prstGeom>
          <a:ln w="12700">
            <a:solidFill>
              <a:schemeClr val="accent1"/>
            </a:solidFill>
          </a:ln>
        </p:spPr>
      </p:pic>
      <p:pic>
        <p:nvPicPr>
          <p:cNvPr id="10" name="Picture 9"/>
          <p:cNvPicPr>
            <a:picLocks noChangeAspect="1"/>
          </p:cNvPicPr>
          <p:nvPr/>
        </p:nvPicPr>
        <p:blipFill>
          <a:blip r:embed="rId3"/>
          <a:stretch>
            <a:fillRect/>
          </a:stretch>
        </p:blipFill>
        <p:spPr>
          <a:xfrm>
            <a:off x="5981933" y="2785803"/>
            <a:ext cx="3557720" cy="2933559"/>
          </a:xfrm>
          <a:prstGeom prst="rect">
            <a:avLst/>
          </a:prstGeom>
          <a:ln w="12700">
            <a:solidFill>
              <a:schemeClr val="accent1"/>
            </a:solidFill>
          </a:ln>
        </p:spPr>
      </p:pic>
    </p:spTree>
    <p:extLst>
      <p:ext uri="{BB962C8B-B14F-4D97-AF65-F5344CB8AC3E}">
        <p14:creationId xmlns:p14="http://schemas.microsoft.com/office/powerpoint/2010/main" val="2536980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1056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8: Submit your Request</a:t>
            </a:r>
          </a:p>
          <a:p>
            <a:pPr marL="0" indent="0">
              <a:lnSpc>
                <a:spcPct val="100000"/>
              </a:lnSpc>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8.1   Now You are now ready to submit your request, however, don’t do it with this training request. Wait until you have a real request before you hit the submit button.</a:t>
            </a:r>
          </a:p>
        </p:txBody>
      </p:sp>
      <p:pic>
        <p:nvPicPr>
          <p:cNvPr id="3" name="Picture 2"/>
          <p:cNvPicPr>
            <a:picLocks noChangeAspect="1"/>
          </p:cNvPicPr>
          <p:nvPr/>
        </p:nvPicPr>
        <p:blipFill>
          <a:blip r:embed="rId2"/>
          <a:stretch>
            <a:fillRect/>
          </a:stretch>
        </p:blipFill>
        <p:spPr>
          <a:xfrm>
            <a:off x="378069" y="1740876"/>
            <a:ext cx="7456975" cy="2759081"/>
          </a:xfrm>
          <a:prstGeom prst="rect">
            <a:avLst/>
          </a:prstGeom>
          <a:ln w="12700">
            <a:solidFill>
              <a:schemeClr val="accent1"/>
            </a:solidFill>
          </a:ln>
        </p:spPr>
      </p:pic>
    </p:spTree>
    <p:extLst>
      <p:ext uri="{BB962C8B-B14F-4D97-AF65-F5344CB8AC3E}">
        <p14:creationId xmlns:p14="http://schemas.microsoft.com/office/powerpoint/2010/main" val="1863718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1" name="Content Placeholder 2"/>
          <p:cNvSpPr txBox="1">
            <a:spLocks/>
          </p:cNvSpPr>
          <p:nvPr/>
        </p:nvSpPr>
        <p:spPr>
          <a:xfrm>
            <a:off x="378069" y="932210"/>
            <a:ext cx="9161585" cy="6278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Note: </a:t>
            </a:r>
          </a:p>
          <a:p>
            <a:r>
              <a:rPr lang="en-US" sz="14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A message box will pop-up if item without attachments.  </a:t>
            </a:r>
            <a:endPar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7" name="Picture 6"/>
          <p:cNvPicPr>
            <a:picLocks noChangeAspect="1"/>
          </p:cNvPicPr>
          <p:nvPr/>
        </p:nvPicPr>
        <p:blipFill>
          <a:blip r:embed="rId2"/>
          <a:stretch>
            <a:fillRect/>
          </a:stretch>
        </p:blipFill>
        <p:spPr>
          <a:xfrm>
            <a:off x="378070" y="1560051"/>
            <a:ext cx="5477608" cy="1956289"/>
          </a:xfrm>
          <a:prstGeom prst="rect">
            <a:avLst/>
          </a:prstGeom>
        </p:spPr>
      </p:pic>
    </p:spTree>
    <p:extLst>
      <p:ext uri="{BB962C8B-B14F-4D97-AF65-F5344CB8AC3E}">
        <p14:creationId xmlns:p14="http://schemas.microsoft.com/office/powerpoint/2010/main" val="43611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1530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9: Review your status</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9.1   You can check here for the status of your “My Request” screen on the right-hand column.  There are five possible statuses: Submitted, Not Submitted, Canceled, Complete and In Process. </a:t>
            </a:r>
          </a:p>
          <a:p>
            <a:pPr marL="0" indent="0">
              <a:lnSpc>
                <a:spcPct val="100000"/>
              </a:lnSpc>
              <a:spcBef>
                <a:spcPts val="500"/>
              </a:spcBef>
              <a:buNone/>
            </a:pPr>
            <a:r>
              <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Only items with "Not Submitted", "Submitted" and "In Process" status can be amended or canceled.  </a:t>
            </a:r>
          </a:p>
          <a:p>
            <a:pPr marL="0" indent="0">
              <a:lnSpc>
                <a:spcPct val="100000"/>
              </a:lnSpc>
              <a:spcBef>
                <a:spcPts val="500"/>
              </a:spcBef>
              <a:buNone/>
            </a:pPr>
            <a:r>
              <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Items with the status of "Completed" or "Canceled" cannot be amended.</a:t>
            </a:r>
          </a:p>
          <a:p>
            <a:pPr marL="0" indent="0">
              <a:lnSpc>
                <a:spcPct val="100000"/>
              </a:lnSpc>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78068" y="2215662"/>
            <a:ext cx="9161585" cy="4193930"/>
          </a:xfrm>
          <a:prstGeom prst="rect">
            <a:avLst/>
          </a:prstGeom>
          <a:ln w="12700">
            <a:solidFill>
              <a:schemeClr val="accent1"/>
            </a:solidFill>
          </a:ln>
        </p:spPr>
      </p:pic>
    </p:spTree>
    <p:extLst>
      <p:ext uri="{BB962C8B-B14F-4D97-AF65-F5344CB8AC3E}">
        <p14:creationId xmlns:p14="http://schemas.microsoft.com/office/powerpoint/2010/main" val="4196768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1029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10: Edit Submitted Request</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10.1   For Submitted Request, you can only Add/Cancel Lines. No changes to the submitted lines. To Add/Cancel Lines, click onto the request number. </a:t>
            </a:r>
          </a:p>
        </p:txBody>
      </p:sp>
      <p:pic>
        <p:nvPicPr>
          <p:cNvPr id="2" name="Picture 1"/>
          <p:cNvPicPr>
            <a:picLocks noChangeAspect="1"/>
          </p:cNvPicPr>
          <p:nvPr/>
        </p:nvPicPr>
        <p:blipFill>
          <a:blip r:embed="rId2"/>
          <a:stretch>
            <a:fillRect/>
          </a:stretch>
        </p:blipFill>
        <p:spPr>
          <a:xfrm>
            <a:off x="378069" y="1714501"/>
            <a:ext cx="9161585" cy="1650736"/>
          </a:xfrm>
          <a:prstGeom prst="rect">
            <a:avLst/>
          </a:prstGeom>
          <a:ln w="12700">
            <a:solidFill>
              <a:schemeClr val="accent1"/>
            </a:solidFill>
          </a:ln>
        </p:spPr>
      </p:pic>
      <p:sp>
        <p:nvSpPr>
          <p:cNvPr id="7" name="Content Placeholder 2"/>
          <p:cNvSpPr txBox="1">
            <a:spLocks/>
          </p:cNvSpPr>
          <p:nvPr/>
        </p:nvSpPr>
        <p:spPr>
          <a:xfrm>
            <a:off x="378069" y="3471917"/>
            <a:ext cx="9161585" cy="3296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10.2   As shown below, there’s only option for Cancel Line button.</a:t>
            </a:r>
          </a:p>
        </p:txBody>
      </p:sp>
      <p:pic>
        <p:nvPicPr>
          <p:cNvPr id="3" name="Picture 2"/>
          <p:cNvPicPr>
            <a:picLocks noChangeAspect="1"/>
          </p:cNvPicPr>
          <p:nvPr/>
        </p:nvPicPr>
        <p:blipFill>
          <a:blip r:embed="rId3"/>
          <a:stretch>
            <a:fillRect/>
          </a:stretch>
        </p:blipFill>
        <p:spPr>
          <a:xfrm>
            <a:off x="378069" y="3801603"/>
            <a:ext cx="9161585" cy="1761110"/>
          </a:xfrm>
          <a:prstGeom prst="rect">
            <a:avLst/>
          </a:prstGeom>
          <a:ln w="12700">
            <a:solidFill>
              <a:schemeClr val="accent1"/>
            </a:solidFill>
          </a:ln>
        </p:spPr>
      </p:pic>
    </p:spTree>
    <p:extLst>
      <p:ext uri="{BB962C8B-B14F-4D97-AF65-F5344CB8AC3E}">
        <p14:creationId xmlns:p14="http://schemas.microsoft.com/office/powerpoint/2010/main" val="269444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graphicFrame>
        <p:nvGraphicFramePr>
          <p:cNvPr id="2" name="Table 1"/>
          <p:cNvGraphicFramePr>
            <a:graphicFrameLocks noGrp="1"/>
          </p:cNvGraphicFramePr>
          <p:nvPr>
            <p:extLst>
              <p:ext uri="{D42A27DB-BD31-4B8C-83A1-F6EECF244321}">
                <p14:modId xmlns:p14="http://schemas.microsoft.com/office/powerpoint/2010/main" val="3323691341"/>
              </p:ext>
            </p:extLst>
          </p:nvPr>
        </p:nvGraphicFramePr>
        <p:xfrm>
          <a:off x="378067" y="728902"/>
          <a:ext cx="9161586" cy="5486400"/>
        </p:xfrm>
        <a:graphic>
          <a:graphicData uri="http://schemas.openxmlformats.org/drawingml/2006/table">
            <a:tbl>
              <a:tblPr firstRow="1" bandRow="1">
                <a:tableStyleId>{3B4B98B0-60AC-42C2-AFA5-B58CD77FA1E5}</a:tableStyleId>
              </a:tblPr>
              <a:tblGrid>
                <a:gridCol w="999320">
                  <a:extLst>
                    <a:ext uri="{9D8B030D-6E8A-4147-A177-3AD203B41FA5}">
                      <a16:colId xmlns:a16="http://schemas.microsoft.com/office/drawing/2014/main" val="1379439765"/>
                    </a:ext>
                  </a:extLst>
                </a:gridCol>
                <a:gridCol w="2812648">
                  <a:extLst>
                    <a:ext uri="{9D8B030D-6E8A-4147-A177-3AD203B41FA5}">
                      <a16:colId xmlns:a16="http://schemas.microsoft.com/office/drawing/2014/main" val="1529554315"/>
                    </a:ext>
                  </a:extLst>
                </a:gridCol>
                <a:gridCol w="768825">
                  <a:extLst>
                    <a:ext uri="{9D8B030D-6E8A-4147-A177-3AD203B41FA5}">
                      <a16:colId xmlns:a16="http://schemas.microsoft.com/office/drawing/2014/main" val="2106632707"/>
                    </a:ext>
                  </a:extLst>
                </a:gridCol>
                <a:gridCol w="967378">
                  <a:extLst>
                    <a:ext uri="{9D8B030D-6E8A-4147-A177-3AD203B41FA5}">
                      <a16:colId xmlns:a16="http://schemas.microsoft.com/office/drawing/2014/main" val="2797516990"/>
                    </a:ext>
                  </a:extLst>
                </a:gridCol>
                <a:gridCol w="2858947">
                  <a:extLst>
                    <a:ext uri="{9D8B030D-6E8A-4147-A177-3AD203B41FA5}">
                      <a16:colId xmlns:a16="http://schemas.microsoft.com/office/drawing/2014/main" val="190156251"/>
                    </a:ext>
                  </a:extLst>
                </a:gridCol>
                <a:gridCol w="754468">
                  <a:extLst>
                    <a:ext uri="{9D8B030D-6E8A-4147-A177-3AD203B41FA5}">
                      <a16:colId xmlns:a16="http://schemas.microsoft.com/office/drawing/2014/main" val="2487986211"/>
                    </a:ext>
                  </a:extLst>
                </a:gridCol>
              </a:tblGrid>
              <a:tr h="370840">
                <a:tc gridSpan="6">
                  <a:txBody>
                    <a:bodyPr/>
                    <a:lstStyle/>
                    <a:p>
                      <a:pPr algn="l"/>
                      <a:r>
                        <a:rPr lang="en-US" sz="2000" dirty="0">
                          <a:solidFill>
                            <a:srgbClr val="00CC00"/>
                          </a:solidFill>
                        </a:rPr>
                        <a:t>Training Content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09006775"/>
                  </a:ext>
                </a:extLst>
              </a:tr>
              <a:tr h="370840">
                <a:tc>
                  <a:txBody>
                    <a:bodyPr/>
                    <a:lstStyle/>
                    <a:p>
                      <a:pPr algn="l"/>
                      <a:r>
                        <a:rPr lang="en-US" b="1" dirty="0">
                          <a:solidFill>
                            <a:srgbClr val="00CC00"/>
                          </a:solidFill>
                        </a:rPr>
                        <a:t>Step </a:t>
                      </a:r>
                    </a:p>
                  </a:txBody>
                  <a:tcPr/>
                </a:tc>
                <a:tc>
                  <a:txBody>
                    <a:bodyPr/>
                    <a:lstStyle/>
                    <a:p>
                      <a:pPr algn="l"/>
                      <a:r>
                        <a:rPr lang="en-US" b="1" dirty="0">
                          <a:solidFill>
                            <a:srgbClr val="00CC00"/>
                          </a:solidFill>
                        </a:rPr>
                        <a:t>Content</a:t>
                      </a:r>
                    </a:p>
                  </a:txBody>
                  <a:tcPr/>
                </a:tc>
                <a:tc>
                  <a:txBody>
                    <a:bodyPr/>
                    <a:lstStyle/>
                    <a:p>
                      <a:pPr algn="l"/>
                      <a:r>
                        <a:rPr lang="en-US" b="1" dirty="0">
                          <a:solidFill>
                            <a:srgbClr val="00CC00"/>
                          </a:solidFill>
                        </a:rPr>
                        <a:t>Slide#</a:t>
                      </a:r>
                    </a:p>
                  </a:txBody>
                  <a:tcPr>
                    <a:lnR w="12700" cap="flat" cmpd="sng" algn="ctr">
                      <a:solidFill>
                        <a:schemeClr val="tx1"/>
                      </a:solidFill>
                      <a:prstDash val="solid"/>
                      <a:round/>
                      <a:headEnd type="none" w="med" len="med"/>
                      <a:tailEnd type="none" w="med" len="med"/>
                    </a:lnR>
                  </a:tcPr>
                </a:tc>
                <a:tc>
                  <a:txBody>
                    <a:bodyPr/>
                    <a:lstStyle/>
                    <a:p>
                      <a:pPr algn="l"/>
                      <a:r>
                        <a:rPr lang="en-US" b="1" dirty="0">
                          <a:solidFill>
                            <a:srgbClr val="00CC00"/>
                          </a:solidFill>
                        </a:rPr>
                        <a:t>Step </a:t>
                      </a:r>
                    </a:p>
                  </a:txBody>
                  <a:tcPr>
                    <a:lnL w="12700" cap="flat" cmpd="sng" algn="ctr">
                      <a:solidFill>
                        <a:schemeClr val="tx1"/>
                      </a:solidFill>
                      <a:prstDash val="solid"/>
                      <a:round/>
                      <a:headEnd type="none" w="med" len="med"/>
                      <a:tailEnd type="none" w="med" len="med"/>
                    </a:lnL>
                  </a:tcPr>
                </a:tc>
                <a:tc>
                  <a:txBody>
                    <a:bodyPr/>
                    <a:lstStyle/>
                    <a:p>
                      <a:pPr algn="l"/>
                      <a:r>
                        <a:rPr lang="en-US" b="1" dirty="0">
                          <a:solidFill>
                            <a:srgbClr val="00CC00"/>
                          </a:solidFill>
                        </a:rPr>
                        <a:t>Content</a:t>
                      </a:r>
                    </a:p>
                  </a:txBody>
                  <a:tcPr/>
                </a:tc>
                <a:tc>
                  <a:txBody>
                    <a:bodyPr/>
                    <a:lstStyle/>
                    <a:p>
                      <a:pPr algn="r"/>
                      <a:r>
                        <a:rPr lang="en-US" b="1" dirty="0">
                          <a:solidFill>
                            <a:srgbClr val="00CC00"/>
                          </a:solidFill>
                        </a:rPr>
                        <a:t>Slide#</a:t>
                      </a:r>
                    </a:p>
                  </a:txBody>
                  <a:tcPr/>
                </a:tc>
                <a:extLst>
                  <a:ext uri="{0D108BD9-81ED-4DB2-BD59-A6C34878D82A}">
                    <a16:rowId xmlns:a16="http://schemas.microsoft.com/office/drawing/2014/main" val="2684032289"/>
                  </a:ext>
                </a:extLst>
              </a:tr>
              <a:tr h="370840">
                <a:tc>
                  <a:txBody>
                    <a:bodyPr/>
                    <a:lstStyle/>
                    <a:p>
                      <a:pPr algn="l"/>
                      <a:r>
                        <a:rPr lang="en-US" dirty="0">
                          <a:solidFill>
                            <a:srgbClr val="00CC00"/>
                          </a:solidFill>
                        </a:rPr>
                        <a:t>Step 1</a:t>
                      </a:r>
                    </a:p>
                  </a:txBody>
                  <a:tcPr/>
                </a:tc>
                <a:tc>
                  <a:txBody>
                    <a:bodyPr/>
                    <a:lstStyle/>
                    <a:p>
                      <a:pPr algn="l"/>
                      <a:r>
                        <a:rPr lang="en-US" dirty="0">
                          <a:solidFill>
                            <a:srgbClr val="00CC00"/>
                          </a:solidFill>
                        </a:rPr>
                        <a:t>Open th</a:t>
                      </a:r>
                      <a:r>
                        <a:rPr lang="en-US" baseline="0" dirty="0">
                          <a:solidFill>
                            <a:srgbClr val="00CC00"/>
                          </a:solidFill>
                        </a:rPr>
                        <a:t>e tool</a:t>
                      </a:r>
                      <a:endParaRPr lang="en-US" dirty="0">
                        <a:solidFill>
                          <a:srgbClr val="00CC00"/>
                        </a:solidFill>
                      </a:endParaRPr>
                    </a:p>
                  </a:txBody>
                  <a:tcPr/>
                </a:tc>
                <a:tc>
                  <a:txBody>
                    <a:bodyPr/>
                    <a:lstStyle/>
                    <a:p>
                      <a:pPr algn="r"/>
                      <a:r>
                        <a:rPr lang="en-US" dirty="0">
                          <a:solidFill>
                            <a:srgbClr val="00CC00"/>
                          </a:solidFill>
                        </a:rPr>
                        <a:t>5</a:t>
                      </a:r>
                    </a:p>
                  </a:txBody>
                  <a:tcPr>
                    <a:lnR w="12700" cap="flat" cmpd="sng" algn="ctr">
                      <a:solidFill>
                        <a:schemeClr val="tx1"/>
                      </a:solidFill>
                      <a:prstDash val="solid"/>
                      <a:round/>
                      <a:headEnd type="none" w="med" len="med"/>
                      <a:tailEnd type="none" w="med" len="med"/>
                    </a:lnR>
                  </a:tcPr>
                </a:tc>
                <a:tc>
                  <a:txBody>
                    <a:bodyPr/>
                    <a:lstStyle/>
                    <a:p>
                      <a:pPr algn="l"/>
                      <a:r>
                        <a:rPr lang="en-US" dirty="0">
                          <a:solidFill>
                            <a:srgbClr val="00CC00"/>
                          </a:solidFill>
                        </a:rPr>
                        <a:t>Step 13</a:t>
                      </a:r>
                    </a:p>
                  </a:txBody>
                  <a:tcPr>
                    <a:lnL w="12700" cap="flat" cmpd="sng" algn="ctr">
                      <a:solidFill>
                        <a:schemeClr val="tx1"/>
                      </a:solidFill>
                      <a:prstDash val="solid"/>
                      <a:round/>
                      <a:headEnd type="none" w="med" len="med"/>
                      <a:tailEnd type="none" w="med" len="med"/>
                    </a:lnL>
                  </a:tcPr>
                </a:tc>
                <a:tc>
                  <a:txBody>
                    <a:bodyPr/>
                    <a:lstStyle/>
                    <a:p>
                      <a:pPr algn="l"/>
                      <a:r>
                        <a:rPr lang="en-US" dirty="0">
                          <a:solidFill>
                            <a:srgbClr val="00CC00"/>
                          </a:solidFill>
                        </a:rPr>
                        <a:t>Request Copy</a:t>
                      </a:r>
                    </a:p>
                  </a:txBody>
                  <a:tcPr/>
                </a:tc>
                <a:tc>
                  <a:txBody>
                    <a:bodyPr/>
                    <a:lstStyle/>
                    <a:p>
                      <a:pPr algn="r"/>
                      <a:r>
                        <a:rPr lang="en-US" dirty="0">
                          <a:solidFill>
                            <a:srgbClr val="00CC00"/>
                          </a:solidFill>
                        </a:rPr>
                        <a:t>47</a:t>
                      </a:r>
                    </a:p>
                  </a:txBody>
                  <a:tcPr/>
                </a:tc>
                <a:extLst>
                  <a:ext uri="{0D108BD9-81ED-4DB2-BD59-A6C34878D82A}">
                    <a16:rowId xmlns:a16="http://schemas.microsoft.com/office/drawing/2014/main" val="759706061"/>
                  </a:ext>
                </a:extLst>
              </a:tr>
              <a:tr h="370840">
                <a:tc>
                  <a:txBody>
                    <a:bodyPr/>
                    <a:lstStyle/>
                    <a:p>
                      <a:pPr algn="l"/>
                      <a:r>
                        <a:rPr lang="en-US" dirty="0">
                          <a:solidFill>
                            <a:srgbClr val="00CC00"/>
                          </a:solidFill>
                        </a:rPr>
                        <a:t>Step 2</a:t>
                      </a:r>
                    </a:p>
                  </a:txBody>
                  <a:tcPr/>
                </a:tc>
                <a:tc>
                  <a:txBody>
                    <a:bodyPr/>
                    <a:lstStyle/>
                    <a:p>
                      <a:pPr algn="l"/>
                      <a:r>
                        <a:rPr lang="en-US" dirty="0">
                          <a:solidFill>
                            <a:srgbClr val="00CC00"/>
                          </a:solidFill>
                        </a:rPr>
                        <a:t>The Header</a:t>
                      </a:r>
                      <a:r>
                        <a:rPr lang="en-US" baseline="0" dirty="0">
                          <a:solidFill>
                            <a:srgbClr val="00CC00"/>
                          </a:solidFill>
                        </a:rPr>
                        <a:t> </a:t>
                      </a:r>
                      <a:endParaRPr lang="en-US" dirty="0">
                        <a:solidFill>
                          <a:srgbClr val="00CC00"/>
                        </a:solidFill>
                      </a:endParaRPr>
                    </a:p>
                  </a:txBody>
                  <a:tcPr/>
                </a:tc>
                <a:tc>
                  <a:txBody>
                    <a:bodyPr/>
                    <a:lstStyle/>
                    <a:p>
                      <a:pPr algn="r"/>
                      <a:r>
                        <a:rPr lang="en-US" dirty="0">
                          <a:solidFill>
                            <a:srgbClr val="00CC00"/>
                          </a:solidFill>
                        </a:rPr>
                        <a:t>7</a:t>
                      </a:r>
                    </a:p>
                  </a:txBody>
                  <a:tcPr>
                    <a:lnR w="12700" cap="flat" cmpd="sng" algn="ctr">
                      <a:solidFill>
                        <a:schemeClr val="tx1"/>
                      </a:solidFill>
                      <a:prstDash val="solid"/>
                      <a:round/>
                      <a:headEnd type="none" w="med" len="med"/>
                      <a:tailEnd type="none" w="med" len="med"/>
                    </a:lnR>
                  </a:tcPr>
                </a:tc>
                <a:tc>
                  <a:txBody>
                    <a:bodyPr/>
                    <a:lstStyle/>
                    <a:p>
                      <a:pPr algn="l"/>
                      <a:r>
                        <a:rPr lang="en-US" dirty="0">
                          <a:solidFill>
                            <a:srgbClr val="00CC00"/>
                          </a:solidFill>
                        </a:rPr>
                        <a:t>Step</a:t>
                      </a:r>
                      <a:r>
                        <a:rPr lang="en-US" baseline="0" dirty="0">
                          <a:solidFill>
                            <a:srgbClr val="00CC00"/>
                          </a:solidFill>
                        </a:rPr>
                        <a:t> 14</a:t>
                      </a:r>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CC00"/>
                          </a:solidFill>
                        </a:rPr>
                        <a:t>Request Copy of Quote</a:t>
                      </a:r>
                    </a:p>
                  </a:txBody>
                  <a:tcPr/>
                </a:tc>
                <a:tc>
                  <a:txBody>
                    <a:bodyPr/>
                    <a:lstStyle/>
                    <a:p>
                      <a:pPr algn="r"/>
                      <a:r>
                        <a:rPr lang="en-US" dirty="0">
                          <a:solidFill>
                            <a:srgbClr val="00CC00"/>
                          </a:solidFill>
                        </a:rPr>
                        <a:t>50</a:t>
                      </a:r>
                    </a:p>
                  </a:txBody>
                  <a:tcPr/>
                </a:tc>
                <a:extLst>
                  <a:ext uri="{0D108BD9-81ED-4DB2-BD59-A6C34878D82A}">
                    <a16:rowId xmlns:a16="http://schemas.microsoft.com/office/drawing/2014/main" val="3929418707"/>
                  </a:ext>
                </a:extLst>
              </a:tr>
              <a:tr h="370840">
                <a:tc>
                  <a:txBody>
                    <a:bodyPr/>
                    <a:lstStyle/>
                    <a:p>
                      <a:pPr algn="l"/>
                      <a:r>
                        <a:rPr lang="en-US" dirty="0">
                          <a:solidFill>
                            <a:srgbClr val="00CC00"/>
                          </a:solidFill>
                        </a:rPr>
                        <a:t>Step 3</a:t>
                      </a:r>
                    </a:p>
                  </a:txBody>
                  <a:tcPr/>
                </a:tc>
                <a:tc>
                  <a:txBody>
                    <a:bodyPr/>
                    <a:lstStyle/>
                    <a:p>
                      <a:pPr algn="l"/>
                      <a:r>
                        <a:rPr lang="en-US" dirty="0">
                          <a:solidFill>
                            <a:srgbClr val="00CC00"/>
                          </a:solidFill>
                        </a:rPr>
                        <a:t>Open a Request</a:t>
                      </a:r>
                    </a:p>
                  </a:txBody>
                  <a:tcPr/>
                </a:tc>
                <a:tc>
                  <a:txBody>
                    <a:bodyPr/>
                    <a:lstStyle/>
                    <a:p>
                      <a:pPr algn="r"/>
                      <a:r>
                        <a:rPr lang="en-US" dirty="0">
                          <a:solidFill>
                            <a:srgbClr val="00CC00"/>
                          </a:solidFill>
                        </a:rPr>
                        <a:t>10</a:t>
                      </a:r>
                    </a:p>
                  </a:txBody>
                  <a:tcPr>
                    <a:lnR w="12700" cap="flat" cmpd="sng" algn="ctr">
                      <a:solidFill>
                        <a:schemeClr val="tx1"/>
                      </a:solidFill>
                      <a:prstDash val="solid"/>
                      <a:round/>
                      <a:headEnd type="none" w="med" len="med"/>
                      <a:tailEnd type="none" w="med" len="med"/>
                    </a:lnR>
                  </a:tcPr>
                </a:tc>
                <a:tc>
                  <a:txBody>
                    <a:bodyPr/>
                    <a:lstStyle/>
                    <a:p>
                      <a:pPr algn="l"/>
                      <a:r>
                        <a:rPr lang="en-US" dirty="0">
                          <a:solidFill>
                            <a:srgbClr val="00CC00"/>
                          </a:solidFill>
                        </a:rPr>
                        <a:t>Step 15</a:t>
                      </a:r>
                    </a:p>
                  </a:txBody>
                  <a:tcPr>
                    <a:lnL w="12700" cap="flat" cmpd="sng" algn="ctr">
                      <a:solidFill>
                        <a:schemeClr val="tx1"/>
                      </a:solidFill>
                      <a:prstDash val="solid"/>
                      <a:round/>
                      <a:headEnd type="none" w="med" len="med"/>
                      <a:tailEnd type="none" w="med" len="med"/>
                    </a:lnL>
                  </a:tcPr>
                </a:tc>
                <a:tc>
                  <a:txBody>
                    <a:bodyPr/>
                    <a:lstStyle/>
                    <a:p>
                      <a:pPr algn="l"/>
                      <a:r>
                        <a:rPr lang="en-US" dirty="0">
                          <a:solidFill>
                            <a:srgbClr val="00CC00"/>
                          </a:solidFill>
                        </a:rPr>
                        <a:t>Extend Quote </a:t>
                      </a:r>
                    </a:p>
                  </a:txBody>
                  <a:tcPr/>
                </a:tc>
                <a:tc>
                  <a:txBody>
                    <a:bodyPr/>
                    <a:lstStyle/>
                    <a:p>
                      <a:pPr algn="r"/>
                      <a:r>
                        <a:rPr lang="en-US" dirty="0">
                          <a:solidFill>
                            <a:srgbClr val="00CC00"/>
                          </a:solidFill>
                        </a:rPr>
                        <a:t>51</a:t>
                      </a:r>
                    </a:p>
                  </a:txBody>
                  <a:tcPr/>
                </a:tc>
                <a:extLst>
                  <a:ext uri="{0D108BD9-81ED-4DB2-BD59-A6C34878D82A}">
                    <a16:rowId xmlns:a16="http://schemas.microsoft.com/office/drawing/2014/main" val="2520519298"/>
                  </a:ext>
                </a:extLst>
              </a:tr>
              <a:tr h="370840">
                <a:tc>
                  <a:txBody>
                    <a:bodyPr/>
                    <a:lstStyle/>
                    <a:p>
                      <a:pPr algn="l"/>
                      <a:r>
                        <a:rPr lang="en-US" dirty="0">
                          <a:solidFill>
                            <a:srgbClr val="00CC00"/>
                          </a:solidFill>
                        </a:rPr>
                        <a:t>Step 4</a:t>
                      </a:r>
                    </a:p>
                  </a:txBody>
                  <a:tcPr/>
                </a:tc>
                <a:tc>
                  <a:txBody>
                    <a:bodyPr/>
                    <a:lstStyle/>
                    <a:p>
                      <a:pPr algn="l"/>
                      <a:r>
                        <a:rPr lang="en-US" dirty="0">
                          <a:solidFill>
                            <a:srgbClr val="00CC00"/>
                          </a:solidFill>
                        </a:rPr>
                        <a:t>Modify</a:t>
                      </a:r>
                      <a:r>
                        <a:rPr lang="en-US" baseline="0" dirty="0">
                          <a:solidFill>
                            <a:srgbClr val="00CC00"/>
                          </a:solidFill>
                        </a:rPr>
                        <a:t> an Existing Product</a:t>
                      </a:r>
                      <a:endParaRPr lang="en-US" dirty="0">
                        <a:solidFill>
                          <a:srgbClr val="00CC00"/>
                        </a:solidFill>
                      </a:endParaRPr>
                    </a:p>
                  </a:txBody>
                  <a:tcPr/>
                </a:tc>
                <a:tc>
                  <a:txBody>
                    <a:bodyPr/>
                    <a:lstStyle/>
                    <a:p>
                      <a:pPr algn="r"/>
                      <a:r>
                        <a:rPr lang="en-US" dirty="0">
                          <a:solidFill>
                            <a:srgbClr val="00CC00"/>
                          </a:solidFill>
                        </a:rPr>
                        <a:t>20</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CC00"/>
                          </a:solidFill>
                        </a:rPr>
                        <a:t>End Training </a:t>
                      </a:r>
                    </a:p>
                  </a:txBody>
                  <a:tcPr/>
                </a:tc>
                <a:tc>
                  <a:txBody>
                    <a:bodyPr/>
                    <a:lstStyle/>
                    <a:p>
                      <a:pPr algn="r"/>
                      <a:r>
                        <a:rPr lang="en-US" dirty="0">
                          <a:solidFill>
                            <a:srgbClr val="00CC00"/>
                          </a:solidFill>
                        </a:rPr>
                        <a:t>54</a:t>
                      </a:r>
                    </a:p>
                  </a:txBody>
                  <a:tcPr/>
                </a:tc>
                <a:extLst>
                  <a:ext uri="{0D108BD9-81ED-4DB2-BD59-A6C34878D82A}">
                    <a16:rowId xmlns:a16="http://schemas.microsoft.com/office/drawing/2014/main" val="4106151738"/>
                  </a:ext>
                </a:extLst>
              </a:tr>
              <a:tr h="370840">
                <a:tc>
                  <a:txBody>
                    <a:bodyPr/>
                    <a:lstStyle/>
                    <a:p>
                      <a:pPr algn="l"/>
                      <a:r>
                        <a:rPr lang="en-US" dirty="0">
                          <a:solidFill>
                            <a:srgbClr val="00CC00"/>
                          </a:solidFill>
                        </a:rPr>
                        <a:t>Step 5</a:t>
                      </a:r>
                    </a:p>
                  </a:txBody>
                  <a:tcPr/>
                </a:tc>
                <a:tc>
                  <a:txBody>
                    <a:bodyPr/>
                    <a:lstStyle/>
                    <a:p>
                      <a:pPr algn="l"/>
                      <a:r>
                        <a:rPr lang="en-US" baseline="0" dirty="0">
                          <a:solidFill>
                            <a:srgbClr val="00CC00"/>
                          </a:solidFill>
                        </a:rPr>
                        <a:t>Browse All Catalogs</a:t>
                      </a:r>
                      <a:endParaRPr lang="en-US" dirty="0">
                        <a:solidFill>
                          <a:srgbClr val="00CC00"/>
                        </a:solidFill>
                      </a:endParaRPr>
                    </a:p>
                  </a:txBody>
                  <a:tcPr/>
                </a:tc>
                <a:tc>
                  <a:txBody>
                    <a:bodyPr/>
                    <a:lstStyle/>
                    <a:p>
                      <a:pPr algn="r"/>
                      <a:r>
                        <a:rPr lang="en-US" dirty="0">
                          <a:solidFill>
                            <a:srgbClr val="00CC00"/>
                          </a:solidFill>
                        </a:rPr>
                        <a:t>27</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3637809294"/>
                  </a:ext>
                </a:extLst>
              </a:tr>
              <a:tr h="370840">
                <a:tc>
                  <a:txBody>
                    <a:bodyPr/>
                    <a:lstStyle/>
                    <a:p>
                      <a:pPr algn="l"/>
                      <a:r>
                        <a:rPr lang="en-US" dirty="0">
                          <a:solidFill>
                            <a:srgbClr val="00CC00"/>
                          </a:solidFill>
                        </a:rPr>
                        <a:t>Step 6</a:t>
                      </a:r>
                    </a:p>
                  </a:txBody>
                  <a:tcPr/>
                </a:tc>
                <a:tc>
                  <a:txBody>
                    <a:bodyPr/>
                    <a:lstStyle/>
                    <a:p>
                      <a:pPr algn="l"/>
                      <a:r>
                        <a:rPr lang="en-US" dirty="0">
                          <a:solidFill>
                            <a:srgbClr val="00CC00"/>
                          </a:solidFill>
                        </a:rPr>
                        <a:t>Search by Product Number</a:t>
                      </a:r>
                    </a:p>
                  </a:txBody>
                  <a:tcPr/>
                </a:tc>
                <a:tc>
                  <a:txBody>
                    <a:bodyPr/>
                    <a:lstStyle/>
                    <a:p>
                      <a:pPr algn="r"/>
                      <a:r>
                        <a:rPr lang="en-US" dirty="0">
                          <a:solidFill>
                            <a:srgbClr val="00CC00"/>
                          </a:solidFill>
                        </a:rPr>
                        <a:t>30</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algn="l"/>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3889841609"/>
                  </a:ext>
                </a:extLst>
              </a:tr>
              <a:tr h="370840">
                <a:tc>
                  <a:txBody>
                    <a:bodyPr/>
                    <a:lstStyle/>
                    <a:p>
                      <a:pPr algn="l"/>
                      <a:r>
                        <a:rPr lang="en-US" dirty="0">
                          <a:solidFill>
                            <a:srgbClr val="00CC00"/>
                          </a:solidFill>
                        </a:rPr>
                        <a:t>Step 7</a:t>
                      </a:r>
                    </a:p>
                  </a:txBody>
                  <a:tcPr anchor="ctr"/>
                </a:tc>
                <a:tc>
                  <a:txBody>
                    <a:bodyPr/>
                    <a:lstStyle/>
                    <a:p>
                      <a:pPr algn="l"/>
                      <a:r>
                        <a:rPr lang="en-US" dirty="0" err="1">
                          <a:solidFill>
                            <a:srgbClr val="00CC00"/>
                          </a:solidFill>
                        </a:rPr>
                        <a:t>pCon</a:t>
                      </a:r>
                      <a:r>
                        <a:rPr lang="en-US" baseline="0" dirty="0">
                          <a:solidFill>
                            <a:srgbClr val="00CC00"/>
                          </a:solidFill>
                        </a:rPr>
                        <a:t> File Upload (</a:t>
                      </a:r>
                      <a:r>
                        <a:rPr lang="en-US" sz="1300" baseline="0" dirty="0">
                          <a:solidFill>
                            <a:srgbClr val="00CC00"/>
                          </a:solidFill>
                        </a:rPr>
                        <a:t>new feature</a:t>
                      </a:r>
                      <a:r>
                        <a:rPr lang="en-US" baseline="0" dirty="0">
                          <a:solidFill>
                            <a:srgbClr val="00CC00"/>
                          </a:solidFill>
                        </a:rPr>
                        <a:t>)</a:t>
                      </a:r>
                      <a:endParaRPr lang="en-US" dirty="0">
                        <a:solidFill>
                          <a:srgbClr val="00CC00"/>
                        </a:solidFill>
                      </a:endParaRPr>
                    </a:p>
                  </a:txBody>
                  <a:tcPr/>
                </a:tc>
                <a:tc>
                  <a:txBody>
                    <a:bodyPr/>
                    <a:lstStyle/>
                    <a:p>
                      <a:pPr algn="r"/>
                      <a:r>
                        <a:rPr lang="en-US" dirty="0">
                          <a:solidFill>
                            <a:srgbClr val="00CC00"/>
                          </a:solidFill>
                        </a:rPr>
                        <a:t>33</a:t>
                      </a:r>
                    </a:p>
                  </a:txBody>
                  <a:tcPr anchor="ct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algn="l"/>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574454588"/>
                  </a:ext>
                </a:extLst>
              </a:tr>
              <a:tr h="370840">
                <a:tc>
                  <a:txBody>
                    <a:bodyPr/>
                    <a:lstStyle/>
                    <a:p>
                      <a:pPr algn="l"/>
                      <a:r>
                        <a:rPr lang="en-US" dirty="0">
                          <a:solidFill>
                            <a:srgbClr val="00CC00"/>
                          </a:solidFill>
                        </a:rPr>
                        <a:t>Step 8</a:t>
                      </a:r>
                    </a:p>
                  </a:txBody>
                  <a:tcPr/>
                </a:tc>
                <a:tc>
                  <a:txBody>
                    <a:bodyPr/>
                    <a:lstStyle/>
                    <a:p>
                      <a:pPr algn="l"/>
                      <a:r>
                        <a:rPr lang="en-US" dirty="0">
                          <a:solidFill>
                            <a:srgbClr val="00CC00"/>
                          </a:solidFill>
                        </a:rPr>
                        <a:t>Submit</a:t>
                      </a:r>
                      <a:r>
                        <a:rPr lang="en-US" baseline="0" dirty="0">
                          <a:solidFill>
                            <a:srgbClr val="00CC00"/>
                          </a:solidFill>
                        </a:rPr>
                        <a:t> your request</a:t>
                      </a:r>
                      <a:endParaRPr lang="en-US" dirty="0">
                        <a:solidFill>
                          <a:srgbClr val="00CC00"/>
                        </a:solidFill>
                      </a:endParaRPr>
                    </a:p>
                  </a:txBody>
                  <a:tcPr/>
                </a:tc>
                <a:tc>
                  <a:txBody>
                    <a:bodyPr/>
                    <a:lstStyle/>
                    <a:p>
                      <a:pPr algn="r"/>
                      <a:r>
                        <a:rPr lang="en-US" dirty="0">
                          <a:solidFill>
                            <a:srgbClr val="00CC00"/>
                          </a:solidFill>
                        </a:rPr>
                        <a:t>36</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990880832"/>
                  </a:ext>
                </a:extLst>
              </a:tr>
              <a:tr h="370840">
                <a:tc>
                  <a:txBody>
                    <a:bodyPr/>
                    <a:lstStyle/>
                    <a:p>
                      <a:pPr algn="l"/>
                      <a:r>
                        <a:rPr lang="en-US" dirty="0">
                          <a:solidFill>
                            <a:srgbClr val="00CC00"/>
                          </a:solidFill>
                        </a:rPr>
                        <a:t>Step 9</a:t>
                      </a:r>
                    </a:p>
                  </a:txBody>
                  <a:tcPr/>
                </a:tc>
                <a:tc>
                  <a:txBody>
                    <a:bodyPr/>
                    <a:lstStyle/>
                    <a:p>
                      <a:pPr algn="l"/>
                      <a:r>
                        <a:rPr lang="en-US" dirty="0">
                          <a:solidFill>
                            <a:srgbClr val="00CC00"/>
                          </a:solidFill>
                        </a:rPr>
                        <a:t>Review Request Status</a:t>
                      </a:r>
                    </a:p>
                  </a:txBody>
                  <a:tcPr/>
                </a:tc>
                <a:tc>
                  <a:txBody>
                    <a:bodyPr/>
                    <a:lstStyle/>
                    <a:p>
                      <a:pPr algn="r"/>
                      <a:r>
                        <a:rPr lang="en-US" dirty="0">
                          <a:solidFill>
                            <a:srgbClr val="00CC00"/>
                          </a:solidFill>
                        </a:rPr>
                        <a:t>38</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3454436254"/>
                  </a:ext>
                </a:extLst>
              </a:tr>
              <a:tr h="370840">
                <a:tc>
                  <a:txBody>
                    <a:bodyPr/>
                    <a:lstStyle/>
                    <a:p>
                      <a:pPr algn="l"/>
                      <a:r>
                        <a:rPr lang="en-US" dirty="0">
                          <a:solidFill>
                            <a:srgbClr val="00CC00"/>
                          </a:solidFill>
                        </a:rPr>
                        <a:t>Step 10</a:t>
                      </a:r>
                    </a:p>
                  </a:txBody>
                  <a:tcPr/>
                </a:tc>
                <a:tc>
                  <a:txBody>
                    <a:bodyPr/>
                    <a:lstStyle/>
                    <a:p>
                      <a:pPr algn="l"/>
                      <a:r>
                        <a:rPr lang="en-US" dirty="0">
                          <a:solidFill>
                            <a:srgbClr val="00CC00"/>
                          </a:solidFill>
                        </a:rPr>
                        <a:t>Edit Submitted Request</a:t>
                      </a:r>
                    </a:p>
                  </a:txBody>
                  <a:tcPr/>
                </a:tc>
                <a:tc>
                  <a:txBody>
                    <a:bodyPr/>
                    <a:lstStyle/>
                    <a:p>
                      <a:pPr algn="r"/>
                      <a:r>
                        <a:rPr lang="en-US" dirty="0">
                          <a:solidFill>
                            <a:srgbClr val="00CC00"/>
                          </a:solidFill>
                        </a:rPr>
                        <a:t>39</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137227846"/>
                  </a:ext>
                </a:extLst>
              </a:tr>
              <a:tr h="370840">
                <a:tc>
                  <a:txBody>
                    <a:bodyPr/>
                    <a:lstStyle/>
                    <a:p>
                      <a:pPr algn="l"/>
                      <a:r>
                        <a:rPr lang="en-US" dirty="0">
                          <a:solidFill>
                            <a:srgbClr val="00CC00"/>
                          </a:solidFill>
                        </a:rPr>
                        <a:t>Step 11</a:t>
                      </a:r>
                    </a:p>
                  </a:txBody>
                  <a:tcPr/>
                </a:tc>
                <a:tc>
                  <a:txBody>
                    <a:bodyPr/>
                    <a:lstStyle/>
                    <a:p>
                      <a:pPr algn="l"/>
                      <a:r>
                        <a:rPr lang="en-US" dirty="0">
                          <a:solidFill>
                            <a:srgbClr val="00CC00"/>
                          </a:solidFill>
                        </a:rPr>
                        <a:t>Search for Another Requestor’s Request</a:t>
                      </a:r>
                    </a:p>
                  </a:txBody>
                  <a:tcPr/>
                </a:tc>
                <a:tc>
                  <a:txBody>
                    <a:bodyPr/>
                    <a:lstStyle/>
                    <a:p>
                      <a:pPr algn="r"/>
                      <a:r>
                        <a:rPr lang="en-US" dirty="0">
                          <a:solidFill>
                            <a:srgbClr val="00CC00"/>
                          </a:solidFill>
                        </a:rPr>
                        <a:t>43</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algn="l"/>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2843094428"/>
                  </a:ext>
                </a:extLst>
              </a:tr>
              <a:tr h="370840">
                <a:tc>
                  <a:txBody>
                    <a:bodyPr/>
                    <a:lstStyle/>
                    <a:p>
                      <a:pPr algn="l"/>
                      <a:r>
                        <a:rPr lang="en-US" dirty="0">
                          <a:solidFill>
                            <a:srgbClr val="00CC00"/>
                          </a:solidFill>
                        </a:rPr>
                        <a:t>Step 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CC00"/>
                          </a:solidFill>
                        </a:rPr>
                        <a:t>To review Quote Validity</a:t>
                      </a:r>
                    </a:p>
                  </a:txBody>
                  <a:tcPr/>
                </a:tc>
                <a:tc>
                  <a:txBody>
                    <a:bodyPr/>
                    <a:lstStyle/>
                    <a:p>
                      <a:pPr algn="r"/>
                      <a:r>
                        <a:rPr lang="en-US" dirty="0">
                          <a:solidFill>
                            <a:srgbClr val="00CC00"/>
                          </a:solidFill>
                        </a:rPr>
                        <a:t>45</a:t>
                      </a:r>
                    </a:p>
                  </a:txBody>
                  <a:tcPr>
                    <a:lnR w="12700" cap="flat" cmpd="sng" algn="ctr">
                      <a:solidFill>
                        <a:schemeClr val="tx1"/>
                      </a:solidFill>
                      <a:prstDash val="solid"/>
                      <a:round/>
                      <a:headEnd type="none" w="med" len="med"/>
                      <a:tailEnd type="none" w="med" len="med"/>
                    </a:lnR>
                  </a:tcPr>
                </a:tc>
                <a:tc>
                  <a:txBody>
                    <a:bodyPr/>
                    <a:lstStyle/>
                    <a:p>
                      <a:pPr algn="l"/>
                      <a:endParaRPr lang="en-US" dirty="0">
                        <a:solidFill>
                          <a:srgbClr val="00CC00"/>
                        </a:solidFill>
                      </a:endParaRPr>
                    </a:p>
                  </a:txBody>
                  <a:tcPr>
                    <a:lnL w="12700" cap="flat" cmpd="sng" algn="ctr">
                      <a:solidFill>
                        <a:schemeClr val="tx1"/>
                      </a:solidFill>
                      <a:prstDash val="solid"/>
                      <a:round/>
                      <a:headEnd type="none" w="med" len="med"/>
                      <a:tailEnd type="none" w="med" len="med"/>
                    </a:lnL>
                  </a:tcPr>
                </a:tc>
                <a:tc>
                  <a:txBody>
                    <a:bodyPr/>
                    <a:lstStyle/>
                    <a:p>
                      <a:pPr algn="l"/>
                      <a:endParaRPr lang="en-US" dirty="0">
                        <a:solidFill>
                          <a:srgbClr val="00CC00"/>
                        </a:solidFill>
                      </a:endParaRPr>
                    </a:p>
                  </a:txBody>
                  <a:tcPr/>
                </a:tc>
                <a:tc>
                  <a:txBody>
                    <a:bodyPr/>
                    <a:lstStyle/>
                    <a:p>
                      <a:pPr algn="r"/>
                      <a:endParaRPr lang="en-US" dirty="0">
                        <a:solidFill>
                          <a:srgbClr val="00CC00"/>
                        </a:solidFill>
                      </a:endParaRPr>
                    </a:p>
                  </a:txBody>
                  <a:tcPr/>
                </a:tc>
                <a:extLst>
                  <a:ext uri="{0D108BD9-81ED-4DB2-BD59-A6C34878D82A}">
                    <a16:rowId xmlns:a16="http://schemas.microsoft.com/office/drawing/2014/main" val="1779182872"/>
                  </a:ext>
                </a:extLst>
              </a:tr>
            </a:tbl>
          </a:graphicData>
        </a:graphic>
      </p:graphicFrame>
    </p:spTree>
    <p:extLst>
      <p:ext uri="{BB962C8B-B14F-4D97-AF65-F5344CB8AC3E}">
        <p14:creationId xmlns:p14="http://schemas.microsoft.com/office/powerpoint/2010/main" val="787284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3103685"/>
            <a:ext cx="9161585" cy="3055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10.4   Clicking “Amend Request” will bring up the New Item window</a:t>
            </a:r>
          </a:p>
        </p:txBody>
      </p:sp>
      <p:sp>
        <p:nvSpPr>
          <p:cNvPr id="8" name="Content Placeholder 2"/>
          <p:cNvSpPr txBox="1">
            <a:spLocks/>
          </p:cNvSpPr>
          <p:nvPr/>
        </p:nvSpPr>
        <p:spPr>
          <a:xfrm>
            <a:off x="378069" y="932210"/>
            <a:ext cx="9161585" cy="3885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10.3   To Add lines, click onto the pointed button “Amend Request” </a:t>
            </a:r>
          </a:p>
        </p:txBody>
      </p:sp>
      <p:pic>
        <p:nvPicPr>
          <p:cNvPr id="6" name="Picture 5"/>
          <p:cNvPicPr>
            <a:picLocks noChangeAspect="1"/>
          </p:cNvPicPr>
          <p:nvPr/>
        </p:nvPicPr>
        <p:blipFill>
          <a:blip r:embed="rId2"/>
          <a:stretch>
            <a:fillRect/>
          </a:stretch>
        </p:blipFill>
        <p:spPr>
          <a:xfrm>
            <a:off x="378069" y="1186323"/>
            <a:ext cx="9161585" cy="1730521"/>
          </a:xfrm>
          <a:prstGeom prst="rect">
            <a:avLst/>
          </a:prstGeom>
          <a:ln w="12700">
            <a:solidFill>
              <a:schemeClr val="accent1"/>
            </a:solidFill>
          </a:ln>
        </p:spPr>
      </p:pic>
      <p:pic>
        <p:nvPicPr>
          <p:cNvPr id="9" name="Picture 8"/>
          <p:cNvPicPr>
            <a:picLocks noChangeAspect="1"/>
          </p:cNvPicPr>
          <p:nvPr/>
        </p:nvPicPr>
        <p:blipFill>
          <a:blip r:embed="rId3"/>
          <a:stretch>
            <a:fillRect/>
          </a:stretch>
        </p:blipFill>
        <p:spPr>
          <a:xfrm>
            <a:off x="378070" y="3409203"/>
            <a:ext cx="5530362" cy="2500559"/>
          </a:xfrm>
          <a:prstGeom prst="rect">
            <a:avLst/>
          </a:prstGeom>
          <a:ln w="12700">
            <a:solidFill>
              <a:schemeClr val="accent1"/>
            </a:solidFill>
          </a:ln>
        </p:spPr>
      </p:pic>
      <p:sp>
        <p:nvSpPr>
          <p:cNvPr id="10" name="Content Placeholder 2"/>
          <p:cNvSpPr txBox="1">
            <a:spLocks/>
          </p:cNvSpPr>
          <p:nvPr/>
        </p:nvSpPr>
        <p:spPr>
          <a:xfrm>
            <a:off x="378070" y="6024151"/>
            <a:ext cx="9161584" cy="3250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10.5   </a:t>
            </a:r>
            <a:r>
              <a:rPr lang="en-US" sz="1400" b="1" i="1" dirty="0">
                <a:latin typeface="Segoe UI Historic" panose="020B0502040204020203" pitchFamily="34" charset="0"/>
                <a:ea typeface="Segoe UI Historic" panose="020B0502040204020203" pitchFamily="34" charset="0"/>
                <a:cs typeface="Segoe UI Historic" panose="020B0502040204020203" pitchFamily="34" charset="0"/>
              </a:rPr>
              <a:t>Repeat steps 4.3 – 4.7</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41418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2" name="Content Placeholder 2"/>
          <p:cNvSpPr txBox="1">
            <a:spLocks/>
          </p:cNvSpPr>
          <p:nvPr/>
        </p:nvSpPr>
        <p:spPr>
          <a:xfrm>
            <a:off x="378069" y="932210"/>
            <a:ext cx="9161585" cy="3165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10.6   New Line added into the request</a:t>
            </a:r>
          </a:p>
        </p:txBody>
      </p:sp>
      <p:pic>
        <p:nvPicPr>
          <p:cNvPr id="2" name="Picture 1"/>
          <p:cNvPicPr>
            <a:picLocks noChangeAspect="1"/>
          </p:cNvPicPr>
          <p:nvPr/>
        </p:nvPicPr>
        <p:blipFill>
          <a:blip r:embed="rId2"/>
          <a:stretch>
            <a:fillRect/>
          </a:stretch>
        </p:blipFill>
        <p:spPr>
          <a:xfrm>
            <a:off x="378069" y="1248733"/>
            <a:ext cx="9161585" cy="2457057"/>
          </a:xfrm>
          <a:prstGeom prst="rect">
            <a:avLst/>
          </a:prstGeom>
          <a:ln w="12700">
            <a:solidFill>
              <a:schemeClr val="accent1"/>
            </a:solidFill>
          </a:ln>
        </p:spPr>
      </p:pic>
      <p:pic>
        <p:nvPicPr>
          <p:cNvPr id="6" name="Picture 5"/>
          <p:cNvPicPr>
            <a:picLocks noChangeAspect="1"/>
          </p:cNvPicPr>
          <p:nvPr/>
        </p:nvPicPr>
        <p:blipFill>
          <a:blip r:embed="rId3"/>
          <a:stretch>
            <a:fillRect/>
          </a:stretch>
        </p:blipFill>
        <p:spPr>
          <a:xfrm>
            <a:off x="378069" y="4123592"/>
            <a:ext cx="9161585" cy="2244430"/>
          </a:xfrm>
          <a:prstGeom prst="rect">
            <a:avLst/>
          </a:prstGeom>
          <a:ln w="12700">
            <a:solidFill>
              <a:schemeClr val="accent1"/>
            </a:solidFill>
          </a:ln>
        </p:spPr>
      </p:pic>
      <p:sp>
        <p:nvSpPr>
          <p:cNvPr id="7" name="Content Placeholder 2"/>
          <p:cNvSpPr txBox="1">
            <a:spLocks/>
          </p:cNvSpPr>
          <p:nvPr/>
        </p:nvSpPr>
        <p:spPr>
          <a:xfrm>
            <a:off x="378069" y="3812570"/>
            <a:ext cx="9161585" cy="311022"/>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10.7   Click on “Amend Line” to Submit new line added</a:t>
            </a:r>
          </a:p>
        </p:txBody>
      </p:sp>
    </p:spTree>
    <p:extLst>
      <p:ext uri="{BB962C8B-B14F-4D97-AF65-F5344CB8AC3E}">
        <p14:creationId xmlns:p14="http://schemas.microsoft.com/office/powerpoint/2010/main" val="2960809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32968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10.8   Edited Request – item increase to 2 due to the newly added line</a:t>
            </a:r>
          </a:p>
        </p:txBody>
      </p:sp>
      <p:pic>
        <p:nvPicPr>
          <p:cNvPr id="5" name="Picture 4"/>
          <p:cNvPicPr>
            <a:picLocks noChangeAspect="1"/>
          </p:cNvPicPr>
          <p:nvPr/>
        </p:nvPicPr>
        <p:blipFill>
          <a:blip r:embed="rId2"/>
          <a:stretch>
            <a:fillRect/>
          </a:stretch>
        </p:blipFill>
        <p:spPr>
          <a:xfrm>
            <a:off x="378069" y="1261897"/>
            <a:ext cx="9161585" cy="1636904"/>
          </a:xfrm>
          <a:prstGeom prst="rect">
            <a:avLst/>
          </a:prstGeom>
          <a:ln w="12700">
            <a:solidFill>
              <a:schemeClr val="accent1"/>
            </a:solidFill>
          </a:ln>
        </p:spPr>
      </p:pic>
    </p:spTree>
    <p:extLst>
      <p:ext uri="{BB962C8B-B14F-4D97-AF65-F5344CB8AC3E}">
        <p14:creationId xmlns:p14="http://schemas.microsoft.com/office/powerpoint/2010/main" val="460171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1105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11: Search for Another Requestor’s Request</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11.1   To search for another requestor’s request, click on the dropdown box below the "Showing Request For" on the header, right top corner.</a:t>
            </a:r>
          </a:p>
        </p:txBody>
      </p:sp>
      <p:pic>
        <p:nvPicPr>
          <p:cNvPr id="2" name="Picture 1"/>
          <p:cNvPicPr>
            <a:picLocks noChangeAspect="1"/>
          </p:cNvPicPr>
          <p:nvPr/>
        </p:nvPicPr>
        <p:blipFill>
          <a:blip r:embed="rId2"/>
          <a:stretch>
            <a:fillRect/>
          </a:stretch>
        </p:blipFill>
        <p:spPr>
          <a:xfrm>
            <a:off x="378069" y="1790700"/>
            <a:ext cx="9161585" cy="2842376"/>
          </a:xfrm>
          <a:prstGeom prst="rect">
            <a:avLst/>
          </a:prstGeom>
          <a:ln w="12700">
            <a:solidFill>
              <a:schemeClr val="accent1"/>
            </a:solidFill>
          </a:ln>
        </p:spPr>
      </p:pic>
    </p:spTree>
    <p:extLst>
      <p:ext uri="{BB962C8B-B14F-4D97-AF65-F5344CB8AC3E}">
        <p14:creationId xmlns:p14="http://schemas.microsoft.com/office/powerpoint/2010/main" val="2204162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9" name="Content Placeholder 2"/>
          <p:cNvSpPr txBox="1">
            <a:spLocks/>
          </p:cNvSpPr>
          <p:nvPr/>
        </p:nvSpPr>
        <p:spPr>
          <a:xfrm>
            <a:off x="378069" y="932209"/>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11.2   Look for the requestor name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ie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Suk Yian TENG)</a:t>
            </a:r>
          </a:p>
        </p:txBody>
      </p:sp>
      <p:sp>
        <p:nvSpPr>
          <p:cNvPr id="10" name="Content Placeholder 2"/>
          <p:cNvSpPr txBox="1">
            <a:spLocks/>
          </p:cNvSpPr>
          <p:nvPr/>
        </p:nvSpPr>
        <p:spPr>
          <a:xfrm>
            <a:off x="378067" y="1409928"/>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11.3   Select Region from the Product Source dropdown box.</a:t>
            </a:r>
          </a:p>
        </p:txBody>
      </p:sp>
      <p:sp>
        <p:nvSpPr>
          <p:cNvPr id="6" name="Content Placeholder 2"/>
          <p:cNvSpPr txBox="1">
            <a:spLocks/>
          </p:cNvSpPr>
          <p:nvPr/>
        </p:nvSpPr>
        <p:spPr>
          <a:xfrm>
            <a:off x="378069" y="4249800"/>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All quotes under “Suk Yian TENG” will be displayed.</a:t>
            </a:r>
          </a:p>
        </p:txBody>
      </p:sp>
      <p:pic>
        <p:nvPicPr>
          <p:cNvPr id="3" name="Picture 2"/>
          <p:cNvPicPr>
            <a:picLocks noChangeAspect="1"/>
          </p:cNvPicPr>
          <p:nvPr/>
        </p:nvPicPr>
        <p:blipFill>
          <a:blip r:embed="rId2"/>
          <a:stretch>
            <a:fillRect/>
          </a:stretch>
        </p:blipFill>
        <p:spPr>
          <a:xfrm>
            <a:off x="378067" y="1747719"/>
            <a:ext cx="9161585" cy="2496752"/>
          </a:xfrm>
          <a:prstGeom prst="rect">
            <a:avLst/>
          </a:prstGeom>
          <a:ln w="12700">
            <a:solidFill>
              <a:schemeClr val="accent1"/>
            </a:solidFill>
          </a:ln>
        </p:spPr>
      </p:pic>
    </p:spTree>
    <p:extLst>
      <p:ext uri="{BB962C8B-B14F-4D97-AF65-F5344CB8AC3E}">
        <p14:creationId xmlns:p14="http://schemas.microsoft.com/office/powerpoint/2010/main" val="189120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851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12: Review quote validity</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12.1   To view to request/quote validity, click on the Request number</a:t>
            </a:r>
          </a:p>
        </p:txBody>
      </p:sp>
      <p:pic>
        <p:nvPicPr>
          <p:cNvPr id="2" name="Picture 1"/>
          <p:cNvPicPr>
            <a:picLocks noChangeAspect="1"/>
          </p:cNvPicPr>
          <p:nvPr/>
        </p:nvPicPr>
        <p:blipFill>
          <a:blip r:embed="rId2"/>
          <a:stretch>
            <a:fillRect/>
          </a:stretch>
        </p:blipFill>
        <p:spPr>
          <a:xfrm>
            <a:off x="378069" y="1536700"/>
            <a:ext cx="9161585" cy="2398254"/>
          </a:xfrm>
          <a:prstGeom prst="rect">
            <a:avLst/>
          </a:prstGeom>
          <a:ln w="12700">
            <a:solidFill>
              <a:schemeClr val="accent1"/>
            </a:solidFill>
          </a:ln>
        </p:spPr>
      </p:pic>
    </p:spTree>
    <p:extLst>
      <p:ext uri="{BB962C8B-B14F-4D97-AF65-F5344CB8AC3E}">
        <p14:creationId xmlns:p14="http://schemas.microsoft.com/office/powerpoint/2010/main" val="4059885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3545514"/>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12.3   Expiry date is shown in Expiration Date column</a:t>
            </a:r>
          </a:p>
        </p:txBody>
      </p:sp>
      <p:sp>
        <p:nvSpPr>
          <p:cNvPr id="10" name="Content Placeholder 2"/>
          <p:cNvSpPr txBox="1">
            <a:spLocks/>
          </p:cNvSpPr>
          <p:nvPr/>
        </p:nvSpPr>
        <p:spPr>
          <a:xfrm>
            <a:off x="378069" y="932209"/>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12.2   Then click on the Quote number</a:t>
            </a:r>
          </a:p>
        </p:txBody>
      </p:sp>
      <p:pic>
        <p:nvPicPr>
          <p:cNvPr id="2" name="Picture 1"/>
          <p:cNvPicPr>
            <a:picLocks noChangeAspect="1"/>
          </p:cNvPicPr>
          <p:nvPr/>
        </p:nvPicPr>
        <p:blipFill>
          <a:blip r:embed="rId2"/>
          <a:stretch>
            <a:fillRect/>
          </a:stretch>
        </p:blipFill>
        <p:spPr>
          <a:xfrm>
            <a:off x="378067" y="1270000"/>
            <a:ext cx="9161586" cy="2538905"/>
          </a:xfrm>
          <a:prstGeom prst="rect">
            <a:avLst/>
          </a:prstGeom>
          <a:ln w="12700">
            <a:solidFill>
              <a:schemeClr val="accent1"/>
            </a:solidFill>
          </a:ln>
        </p:spPr>
      </p:pic>
      <p:pic>
        <p:nvPicPr>
          <p:cNvPr id="3" name="Picture 2"/>
          <p:cNvPicPr>
            <a:picLocks noChangeAspect="1"/>
          </p:cNvPicPr>
          <p:nvPr/>
        </p:nvPicPr>
        <p:blipFill>
          <a:blip r:embed="rId3"/>
          <a:stretch>
            <a:fillRect/>
          </a:stretch>
        </p:blipFill>
        <p:spPr>
          <a:xfrm>
            <a:off x="378067" y="4302405"/>
            <a:ext cx="7781193" cy="2118722"/>
          </a:xfrm>
          <a:prstGeom prst="rect">
            <a:avLst/>
          </a:prstGeom>
        </p:spPr>
      </p:pic>
      <p:sp>
        <p:nvSpPr>
          <p:cNvPr id="8" name="Content Placeholder 2"/>
          <p:cNvSpPr txBox="1">
            <a:spLocks/>
          </p:cNvSpPr>
          <p:nvPr/>
        </p:nvSpPr>
        <p:spPr>
          <a:xfrm>
            <a:off x="378069" y="3964614"/>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12.3   Expiry date is shown in Expiration Date column</a:t>
            </a:r>
          </a:p>
        </p:txBody>
      </p:sp>
    </p:spTree>
    <p:extLst>
      <p:ext uri="{BB962C8B-B14F-4D97-AF65-F5344CB8AC3E}">
        <p14:creationId xmlns:p14="http://schemas.microsoft.com/office/powerpoint/2010/main" val="1898739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851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13: Request Copy</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13.1   Go to the specific request, click on the Request number</a:t>
            </a:r>
          </a:p>
        </p:txBody>
      </p:sp>
      <p:pic>
        <p:nvPicPr>
          <p:cNvPr id="6" name="Picture 5"/>
          <p:cNvPicPr>
            <a:picLocks noChangeAspect="1"/>
          </p:cNvPicPr>
          <p:nvPr/>
        </p:nvPicPr>
        <p:blipFill>
          <a:blip r:embed="rId2"/>
          <a:stretch>
            <a:fillRect/>
          </a:stretch>
        </p:blipFill>
        <p:spPr>
          <a:xfrm>
            <a:off x="378069" y="1536700"/>
            <a:ext cx="9161585" cy="2398254"/>
          </a:xfrm>
          <a:prstGeom prst="rect">
            <a:avLst/>
          </a:prstGeom>
          <a:ln w="12700">
            <a:solidFill>
              <a:schemeClr val="accent1"/>
            </a:solidFill>
          </a:ln>
        </p:spPr>
      </p:pic>
    </p:spTree>
    <p:extLst>
      <p:ext uri="{BB962C8B-B14F-4D97-AF65-F5344CB8AC3E}">
        <p14:creationId xmlns:p14="http://schemas.microsoft.com/office/powerpoint/2010/main" val="2929976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4149070"/>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13.3   Input Requestor (your) email address in the box displayed. Click “OK”</a:t>
            </a:r>
          </a:p>
        </p:txBody>
      </p:sp>
      <p:sp>
        <p:nvSpPr>
          <p:cNvPr id="10" name="Content Placeholder 2"/>
          <p:cNvSpPr txBox="1">
            <a:spLocks/>
          </p:cNvSpPr>
          <p:nvPr/>
        </p:nvSpPr>
        <p:spPr>
          <a:xfrm>
            <a:off x="378069" y="932209"/>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13.2   Click “Request Copy” button next to the Quote number</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78067" y="4486861"/>
            <a:ext cx="6998679" cy="1826014"/>
          </a:xfrm>
          <a:prstGeom prst="rect">
            <a:avLst/>
          </a:prstGeom>
          <a:noFill/>
          <a:ln w="12700">
            <a:solidFill>
              <a:schemeClr val="accent1"/>
            </a:solidFill>
          </a:ln>
        </p:spPr>
      </p:pic>
      <p:pic>
        <p:nvPicPr>
          <p:cNvPr id="2" name="Picture 1"/>
          <p:cNvPicPr>
            <a:picLocks noChangeAspect="1"/>
          </p:cNvPicPr>
          <p:nvPr/>
        </p:nvPicPr>
        <p:blipFill>
          <a:blip r:embed="rId3"/>
          <a:stretch>
            <a:fillRect/>
          </a:stretch>
        </p:blipFill>
        <p:spPr>
          <a:xfrm>
            <a:off x="378067" y="1270000"/>
            <a:ext cx="9161587" cy="2783907"/>
          </a:xfrm>
          <a:prstGeom prst="rect">
            <a:avLst/>
          </a:prstGeom>
          <a:ln w="12700">
            <a:solidFill>
              <a:schemeClr val="accent1"/>
            </a:solidFill>
          </a:ln>
        </p:spPr>
      </p:pic>
    </p:spTree>
    <p:extLst>
      <p:ext uri="{BB962C8B-B14F-4D97-AF65-F5344CB8AC3E}">
        <p14:creationId xmlns:p14="http://schemas.microsoft.com/office/powerpoint/2010/main" val="707120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0" name="Content Placeholder 2"/>
          <p:cNvSpPr txBox="1">
            <a:spLocks/>
          </p:cNvSpPr>
          <p:nvPr/>
        </p:nvSpPr>
        <p:spPr>
          <a:xfrm>
            <a:off x="378069" y="932209"/>
            <a:ext cx="9161585" cy="3377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13.2   Within minutes, you will receive an email from system for the Quote Copy requested.</a:t>
            </a:r>
          </a:p>
        </p:txBody>
      </p:sp>
      <p:pic>
        <p:nvPicPr>
          <p:cNvPr id="11" name="Picture 10"/>
          <p:cNvPicPr/>
          <p:nvPr/>
        </p:nvPicPr>
        <p:blipFill>
          <a:blip r:embed="rId2"/>
          <a:stretch>
            <a:fillRect/>
          </a:stretch>
        </p:blipFill>
        <p:spPr>
          <a:xfrm>
            <a:off x="378068" y="1270000"/>
            <a:ext cx="6479931" cy="3695700"/>
          </a:xfrm>
          <a:prstGeom prst="rect">
            <a:avLst/>
          </a:prstGeom>
          <a:ln w="12700">
            <a:solidFill>
              <a:schemeClr val="accent1"/>
            </a:solidFill>
          </a:ln>
        </p:spPr>
      </p:pic>
    </p:spTree>
    <p:extLst>
      <p:ext uri="{BB962C8B-B14F-4D97-AF65-F5344CB8AC3E}">
        <p14:creationId xmlns:p14="http://schemas.microsoft.com/office/powerpoint/2010/main" val="66811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70" y="684739"/>
            <a:ext cx="9161584" cy="1271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 Open the tool</a:t>
            </a:r>
          </a:p>
          <a:p>
            <a:pPr marL="0" indent="0">
              <a:lnSpc>
                <a:spcPct val="100000"/>
              </a:lnSpc>
              <a:buFont typeface="Arial" panose="020B0604020202020204" pitchFamily="34" charse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Welcome to Steelcase Global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training.  To begin, there are two ways to access the new Global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app.  </a:t>
            </a:r>
          </a:p>
          <a:p>
            <a:pPr marL="0" indent="0">
              <a:lnSpc>
                <a:spcPct val="100000"/>
              </a:lnSpc>
              <a:buFont typeface="Arial" panose="020B0604020202020204" pitchFamily="34" charse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1.1   First, simply key in “equote.steelcase.com”. </a:t>
            </a:r>
          </a:p>
          <a:p>
            <a:pPr marL="0" indent="0">
              <a:buFont typeface="Arial" panose="020B0604020202020204" pitchFamily="34" charset="0"/>
              <a:buNone/>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8" name="picture"/>
          <p:cNvPicPr/>
          <p:nvPr/>
        </p:nvPicPr>
        <p:blipFill>
          <a:blip r:embed="rId2">
            <a:extLst>
              <a:ext uri="{28A0092B-C50C-407E-A947-70E740481C1C}">
                <a14:useLocalDpi xmlns:a14="http://schemas.microsoft.com/office/drawing/2010/main" val="0"/>
              </a:ext>
            </a:extLst>
          </a:blip>
          <a:stretch>
            <a:fillRect/>
          </a:stretch>
        </p:blipFill>
        <p:spPr>
          <a:xfrm>
            <a:off x="378069" y="1956583"/>
            <a:ext cx="9161585" cy="4184072"/>
          </a:xfrm>
          <a:prstGeom prst="rect">
            <a:avLst/>
          </a:prstGeom>
          <a:ln w="12700">
            <a:solidFill>
              <a:schemeClr val="accent1"/>
            </a:solidFill>
          </a:ln>
        </p:spPr>
      </p:pic>
    </p:spTree>
    <p:extLst>
      <p:ext uri="{BB962C8B-B14F-4D97-AF65-F5344CB8AC3E}">
        <p14:creationId xmlns:p14="http://schemas.microsoft.com/office/powerpoint/2010/main" val="2852168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8519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14: Request Copy of Quote</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14.1   Click on the Request Copy of Quote on the header</a:t>
            </a:r>
          </a:p>
        </p:txBody>
      </p:sp>
      <p:pic>
        <p:nvPicPr>
          <p:cNvPr id="10" name="Picture 9"/>
          <p:cNvPicPr>
            <a:picLocks noChangeAspect="1"/>
          </p:cNvPicPr>
          <p:nvPr/>
        </p:nvPicPr>
        <p:blipFill>
          <a:blip r:embed="rId2"/>
          <a:stretch>
            <a:fillRect/>
          </a:stretch>
        </p:blipFill>
        <p:spPr>
          <a:xfrm>
            <a:off x="378069" y="1536700"/>
            <a:ext cx="4914900" cy="2369053"/>
          </a:xfrm>
          <a:prstGeom prst="rect">
            <a:avLst/>
          </a:prstGeom>
          <a:ln w="12700">
            <a:solidFill>
              <a:schemeClr val="accent1"/>
            </a:solidFill>
          </a:ln>
        </p:spPr>
      </p:pic>
    </p:spTree>
    <p:extLst>
      <p:ext uri="{BB962C8B-B14F-4D97-AF65-F5344CB8AC3E}">
        <p14:creationId xmlns:p14="http://schemas.microsoft.com/office/powerpoint/2010/main" val="3191731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684739"/>
            <a:ext cx="9161585" cy="813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15: Extend Quote</a:t>
            </a:r>
          </a:p>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15.1   To extend a quote, click "Extend Quote" on the header.</a:t>
            </a:r>
          </a:p>
          <a:p>
            <a:pPr marL="0" indent="0">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 name="Content Placeholder 2"/>
          <p:cNvSpPr txBox="1">
            <a:spLocks/>
          </p:cNvSpPr>
          <p:nvPr/>
        </p:nvSpPr>
        <p:spPr>
          <a:xfrm>
            <a:off x="378069" y="1597552"/>
            <a:ext cx="9161585" cy="46556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15.2   Enter an Engineering Quote number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ie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SF156652) and hit the “+” sign, or “add button” to see if the quote is current. You may add more quote numbers; they are for the same customer.</a:t>
            </a: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378068" y="2063120"/>
            <a:ext cx="9161585" cy="3622432"/>
          </a:xfrm>
          <a:prstGeom prst="rect">
            <a:avLst/>
          </a:prstGeom>
          <a:ln w="12700">
            <a:solidFill>
              <a:schemeClr val="accent1"/>
            </a:solidFill>
          </a:ln>
        </p:spPr>
      </p:pic>
    </p:spTree>
    <p:extLst>
      <p:ext uri="{BB962C8B-B14F-4D97-AF65-F5344CB8AC3E}">
        <p14:creationId xmlns:p14="http://schemas.microsoft.com/office/powerpoint/2010/main" val="31171579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0" name="Content Placeholder 2"/>
          <p:cNvSpPr txBox="1">
            <a:spLocks/>
          </p:cNvSpPr>
          <p:nvPr/>
        </p:nvSpPr>
        <p:spPr>
          <a:xfrm>
            <a:off x="378069" y="932209"/>
            <a:ext cx="9161585" cy="5146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15.3   Review the status of the quote and confirm that it’s expired. Now enter all the required fields and hit save. This become a new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request for the quote reps to review.</a:t>
            </a: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378068" y="1446833"/>
            <a:ext cx="8997425" cy="4977115"/>
          </a:xfrm>
          <a:prstGeom prst="rect">
            <a:avLst/>
          </a:prstGeom>
          <a:ln w="12700">
            <a:solidFill>
              <a:schemeClr val="accent1"/>
            </a:solidFill>
          </a:ln>
        </p:spPr>
      </p:pic>
    </p:spTree>
    <p:extLst>
      <p:ext uri="{BB962C8B-B14F-4D97-AF65-F5344CB8AC3E}">
        <p14:creationId xmlns:p14="http://schemas.microsoft.com/office/powerpoint/2010/main" val="39753882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0" name="Content Placeholder 2"/>
          <p:cNvSpPr txBox="1">
            <a:spLocks/>
          </p:cNvSpPr>
          <p:nvPr/>
        </p:nvSpPr>
        <p:spPr>
          <a:xfrm>
            <a:off x="378069" y="932209"/>
            <a:ext cx="9161585" cy="51462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15.4   Extend Quote request will be display as below in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It shows the expired quote number as a new request with status “Submitted” </a:t>
            </a:r>
          </a:p>
        </p:txBody>
      </p:sp>
      <p:sp>
        <p:nvSpPr>
          <p:cNvPr id="5" name="Content Placeholder 2"/>
          <p:cNvSpPr txBox="1">
            <a:spLocks/>
          </p:cNvSpPr>
          <p:nvPr/>
        </p:nvSpPr>
        <p:spPr>
          <a:xfrm>
            <a:off x="471488" y="3424241"/>
            <a:ext cx="9068166" cy="8716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Note: </a:t>
            </a:r>
          </a:p>
          <a:p>
            <a:r>
              <a:rPr lang="en-US" sz="1400" b="1"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rPr>
              <a:t>Extend Quote does not work for expired quotes from previous tool, SPQ Online. One will have to raise new request for the expired items.</a:t>
            </a:r>
            <a:endParaRPr lang="en-US" sz="1400" dirty="0">
              <a:solidFill>
                <a:srgbClr val="FF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6" name="Picture 5"/>
          <p:cNvPicPr>
            <a:picLocks noChangeAspect="1"/>
          </p:cNvPicPr>
          <p:nvPr/>
        </p:nvPicPr>
        <p:blipFill>
          <a:blip r:embed="rId2"/>
          <a:stretch>
            <a:fillRect/>
          </a:stretch>
        </p:blipFill>
        <p:spPr>
          <a:xfrm>
            <a:off x="471488" y="1446834"/>
            <a:ext cx="9068166" cy="1824260"/>
          </a:xfrm>
          <a:prstGeom prst="rect">
            <a:avLst/>
          </a:prstGeom>
          <a:ln>
            <a:solidFill>
              <a:schemeClr val="accent1"/>
            </a:solidFill>
          </a:ln>
        </p:spPr>
      </p:pic>
    </p:spTree>
    <p:extLst>
      <p:ext uri="{BB962C8B-B14F-4D97-AF65-F5344CB8AC3E}">
        <p14:creationId xmlns:p14="http://schemas.microsoft.com/office/powerpoint/2010/main" val="1686254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5" name="Content Placeholder 2"/>
          <p:cNvSpPr txBox="1">
            <a:spLocks/>
          </p:cNvSpPr>
          <p:nvPr/>
        </p:nvSpPr>
        <p:spPr>
          <a:xfrm>
            <a:off x="378069" y="2556684"/>
            <a:ext cx="9161585" cy="6868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24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End of Training</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None/>
            </a:pP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Content Placeholder 2"/>
          <p:cNvSpPr txBox="1">
            <a:spLocks/>
          </p:cNvSpPr>
          <p:nvPr/>
        </p:nvSpPr>
        <p:spPr>
          <a:xfrm>
            <a:off x="378069" y="3243546"/>
            <a:ext cx="9161585" cy="5107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a:latin typeface="Segoe UI Historic" panose="020B0502040204020203" pitchFamily="34" charset="0"/>
                <a:ea typeface="Segoe UI Historic" panose="020B0502040204020203" pitchFamily="34" charset="0"/>
                <a:cs typeface="Segoe UI Historic" panose="020B0502040204020203" pitchFamily="34" charset="0"/>
              </a:rPr>
              <a:t>That’s it for our training.  Please let us know if you have any questions by emailing </a:t>
            </a:r>
            <a:r>
              <a:rPr lang="en-US" sz="1600" u="sng" dirty="0">
                <a:latin typeface="Segoe UI Historic" panose="020B0502040204020203" pitchFamily="34" charset="0"/>
                <a:ea typeface="Segoe UI Historic" panose="020B0502040204020203" pitchFamily="34" charset="0"/>
                <a:cs typeface="Segoe UI Historic" panose="020B0502040204020203" pitchFamily="34" charset="0"/>
                <a:hlinkClick r:id="rId2"/>
              </a:rPr>
              <a:t>AP_EQUOTE@steelcase.com</a:t>
            </a:r>
            <a:endParaRPr lang="en-US" sz="16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Font typeface="Arial" panose="020B0604020202020204" pitchFamily="34" charset="0"/>
              <a:buNone/>
            </a:pPr>
            <a:endParaRPr lang="en-US" sz="1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0853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5086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The second way to access the new Global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is to go to Steelcase Village and select “Village” from the top pull down menu and then select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APAC.</a:t>
            </a:r>
          </a:p>
        </p:txBody>
      </p:sp>
      <p:pic>
        <p:nvPicPr>
          <p:cNvPr id="9" name="Picture 8"/>
          <p:cNvPicPr>
            <a:picLocks noChangeAspect="1"/>
          </p:cNvPicPr>
          <p:nvPr/>
        </p:nvPicPr>
        <p:blipFill>
          <a:blip r:embed="rId2"/>
          <a:stretch>
            <a:fillRect/>
          </a:stretch>
        </p:blipFill>
        <p:spPr>
          <a:xfrm>
            <a:off x="378069" y="1440874"/>
            <a:ext cx="9161585" cy="4374712"/>
          </a:xfrm>
          <a:prstGeom prst="rect">
            <a:avLst/>
          </a:prstGeom>
          <a:ln w="12700">
            <a:solidFill>
              <a:schemeClr val="accent1"/>
            </a:solidFill>
          </a:ln>
        </p:spPr>
      </p:pic>
    </p:spTree>
    <p:extLst>
      <p:ext uri="{BB962C8B-B14F-4D97-AF65-F5344CB8AC3E}">
        <p14:creationId xmlns:p14="http://schemas.microsoft.com/office/powerpoint/2010/main" val="410689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6" name="Content Placeholder 2"/>
          <p:cNvSpPr txBox="1">
            <a:spLocks/>
          </p:cNvSpPr>
          <p:nvPr/>
        </p:nvSpPr>
        <p:spPr>
          <a:xfrm>
            <a:off x="378069" y="684739"/>
            <a:ext cx="9161585" cy="8940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800" dirty="0">
                <a:solidFill>
                  <a:srgbClr val="00CC00"/>
                </a:solidFill>
                <a:latin typeface="Segoe UI Historic" panose="020B0502040204020203" pitchFamily="34" charset="0"/>
                <a:ea typeface="Segoe UI Historic" panose="020B0502040204020203" pitchFamily="34" charset="0"/>
                <a:cs typeface="Segoe UI Historic" panose="020B0502040204020203" pitchFamily="34" charset="0"/>
              </a:rPr>
              <a:t>Step 2: The Header </a:t>
            </a:r>
          </a:p>
          <a:p>
            <a:pPr marL="0" indent="0">
              <a:lnSpc>
                <a:spcPct val="100000"/>
              </a:lnSpc>
              <a:buFont typeface="Arial" panose="020B0604020202020204" pitchFamily="34" charse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2.1   Get acquainted with the header menu at the top of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a:t>
            </a:r>
          </a:p>
          <a:p>
            <a:pPr marL="0" indent="0">
              <a:buFont typeface="Arial" panose="020B0604020202020204" pitchFamily="34" charset="0"/>
              <a:buNone/>
            </a:pP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Content Placeholder 2"/>
          <p:cNvSpPr txBox="1">
            <a:spLocks/>
          </p:cNvSpPr>
          <p:nvPr/>
        </p:nvSpPr>
        <p:spPr>
          <a:xfrm>
            <a:off x="378069" y="3420750"/>
            <a:ext cx="9161585" cy="46545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2.2   On the top Left corner, there’s button for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 Home”, “My Requests”, “Request Copy of Quote” and “Extend Quote” button. </a:t>
            </a:r>
          </a:p>
        </p:txBody>
      </p:sp>
      <p:pic>
        <p:nvPicPr>
          <p:cNvPr id="5" name="Picture 4"/>
          <p:cNvPicPr>
            <a:picLocks noChangeAspect="1"/>
          </p:cNvPicPr>
          <p:nvPr/>
        </p:nvPicPr>
        <p:blipFill>
          <a:blip r:embed="rId2"/>
          <a:stretch>
            <a:fillRect/>
          </a:stretch>
        </p:blipFill>
        <p:spPr>
          <a:xfrm>
            <a:off x="378067" y="1578820"/>
            <a:ext cx="9161587" cy="1723879"/>
          </a:xfrm>
          <a:prstGeom prst="rect">
            <a:avLst/>
          </a:prstGeom>
          <a:ln w="12700">
            <a:solidFill>
              <a:schemeClr val="accent1"/>
            </a:solidFill>
          </a:ln>
        </p:spPr>
      </p:pic>
      <p:pic>
        <p:nvPicPr>
          <p:cNvPr id="7" name="Picture 6"/>
          <p:cNvPicPr>
            <a:picLocks noChangeAspect="1"/>
          </p:cNvPicPr>
          <p:nvPr/>
        </p:nvPicPr>
        <p:blipFill>
          <a:blip r:embed="rId3"/>
          <a:stretch>
            <a:fillRect/>
          </a:stretch>
        </p:blipFill>
        <p:spPr>
          <a:xfrm>
            <a:off x="378067" y="3886200"/>
            <a:ext cx="4695095" cy="1477109"/>
          </a:xfrm>
          <a:prstGeom prst="rect">
            <a:avLst/>
          </a:prstGeom>
          <a:ln w="12700">
            <a:solidFill>
              <a:schemeClr val="accent1"/>
            </a:solidFill>
          </a:ln>
        </p:spPr>
      </p:pic>
    </p:spTree>
    <p:extLst>
      <p:ext uri="{BB962C8B-B14F-4D97-AF65-F5344CB8AC3E}">
        <p14:creationId xmlns:p14="http://schemas.microsoft.com/office/powerpoint/2010/main" val="326644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7" name="Content Placeholder 2"/>
          <p:cNvSpPr txBox="1">
            <a:spLocks/>
          </p:cNvSpPr>
          <p:nvPr/>
        </p:nvSpPr>
        <p:spPr>
          <a:xfrm>
            <a:off x="378069" y="932210"/>
            <a:ext cx="9161585" cy="34240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2.3   Search for requests by placing your cursor in the search field on the and keying in a request number. </a:t>
            </a:r>
          </a:p>
        </p:txBody>
      </p:sp>
      <p:pic>
        <p:nvPicPr>
          <p:cNvPr id="2" name="Picture 1"/>
          <p:cNvPicPr>
            <a:picLocks noChangeAspect="1"/>
          </p:cNvPicPr>
          <p:nvPr/>
        </p:nvPicPr>
        <p:blipFill>
          <a:blip r:embed="rId2"/>
          <a:stretch>
            <a:fillRect/>
          </a:stretch>
        </p:blipFill>
        <p:spPr>
          <a:xfrm>
            <a:off x="378069" y="1274619"/>
            <a:ext cx="4431323" cy="1662770"/>
          </a:xfrm>
          <a:prstGeom prst="rect">
            <a:avLst/>
          </a:prstGeom>
          <a:ln w="12700">
            <a:solidFill>
              <a:schemeClr val="accent1"/>
            </a:solidFill>
          </a:ln>
        </p:spPr>
      </p:pic>
      <p:sp>
        <p:nvSpPr>
          <p:cNvPr id="8" name="Content Placeholder 2"/>
          <p:cNvSpPr txBox="1">
            <a:spLocks/>
          </p:cNvSpPr>
          <p:nvPr/>
        </p:nvSpPr>
        <p:spPr>
          <a:xfrm>
            <a:off x="378069" y="3127127"/>
            <a:ext cx="9161585" cy="52251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2.4   Click the “Other Applications” button to see relates Specials applications.  This is also where to find the “help” menu.</a:t>
            </a:r>
          </a:p>
        </p:txBody>
      </p:sp>
      <p:pic>
        <p:nvPicPr>
          <p:cNvPr id="9" name="Picture 8"/>
          <p:cNvPicPr/>
          <p:nvPr/>
        </p:nvPicPr>
        <p:blipFill>
          <a:blip r:embed="rId3"/>
          <a:stretch>
            <a:fillRect/>
          </a:stretch>
        </p:blipFill>
        <p:spPr>
          <a:xfrm>
            <a:off x="378068" y="3656214"/>
            <a:ext cx="9161586" cy="1958912"/>
          </a:xfrm>
          <a:prstGeom prst="rect">
            <a:avLst/>
          </a:prstGeom>
          <a:ln w="12700">
            <a:solidFill>
              <a:schemeClr val="accent1"/>
            </a:solidFill>
          </a:ln>
        </p:spPr>
      </p:pic>
    </p:spTree>
    <p:extLst>
      <p:ext uri="{BB962C8B-B14F-4D97-AF65-F5344CB8AC3E}">
        <p14:creationId xmlns:p14="http://schemas.microsoft.com/office/powerpoint/2010/main" val="202672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069" y="245009"/>
            <a:ext cx="9161585" cy="331986"/>
          </a:xfrm>
          <a:solidFill>
            <a:schemeClr val="bg2">
              <a:lumMod val="90000"/>
            </a:schemeClr>
          </a:solidFill>
        </p:spPr>
        <p:txBody>
          <a:bodyPr>
            <a:noAutofit/>
          </a:bodyPr>
          <a:lstStyle/>
          <a:p>
            <a:pPr algn="ct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GLOBAL </a:t>
            </a:r>
            <a:r>
              <a:rPr lang="en-US" sz="2031" b="1" dirty="0" err="1">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eQuote</a:t>
            </a:r>
            <a:r>
              <a:rPr lang="en-US" sz="2031"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TRAINING</a:t>
            </a:r>
          </a:p>
        </p:txBody>
      </p:sp>
      <p:sp>
        <p:nvSpPr>
          <p:cNvPr id="11" name="Content Placeholder 2"/>
          <p:cNvSpPr txBox="1">
            <a:spLocks/>
          </p:cNvSpPr>
          <p:nvPr/>
        </p:nvSpPr>
        <p:spPr>
          <a:xfrm>
            <a:off x="378068" y="934723"/>
            <a:ext cx="9161586" cy="51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2.5   You can click on you name on the right side of the header to change the language to Deutsch, English,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Español</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 or </a:t>
            </a: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Français</a:t>
            </a: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78068" y="1452211"/>
            <a:ext cx="9161586" cy="2099755"/>
          </a:xfrm>
          <a:prstGeom prst="rect">
            <a:avLst/>
          </a:prstGeom>
          <a:noFill/>
          <a:ln w="12700">
            <a:solidFill>
              <a:schemeClr val="accent1"/>
            </a:solidFill>
          </a:ln>
        </p:spPr>
      </p:pic>
    </p:spTree>
    <p:extLst>
      <p:ext uri="{BB962C8B-B14F-4D97-AF65-F5344CB8AC3E}">
        <p14:creationId xmlns:p14="http://schemas.microsoft.com/office/powerpoint/2010/main" val="4169677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1819</TotalTime>
  <Words>2252</Words>
  <Application>Microsoft Office PowerPoint</Application>
  <PresentationFormat>A4 Paper (210x297 mm)</PresentationFormat>
  <Paragraphs>227</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Segoe UI Historic</vt:lpstr>
      <vt:lpstr>Office Theme</vt:lpstr>
      <vt:lpstr>APAC eQuote</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lpstr>GLOBAL eQuote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eQuote TRAINING</dc:title>
  <dc:creator>YAP Lei Ming</dc:creator>
  <cp:lastModifiedBy>YAP Lei Ming</cp:lastModifiedBy>
  <cp:revision>94</cp:revision>
  <dcterms:created xsi:type="dcterms:W3CDTF">2019-02-25T13:34:15Z</dcterms:created>
  <dcterms:modified xsi:type="dcterms:W3CDTF">2019-03-13T14:56:09Z</dcterms:modified>
</cp:coreProperties>
</file>